
<file path=[Content_Types].xml><?xml version="1.0" encoding="utf-8"?>
<Types xmlns="http://schemas.openxmlformats.org/package/2006/content-types"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"/>
  </p:notesMasterIdLst>
  <p:sldIdLst>
    <p:sldId id="6137" r:id="rId2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023" autoAdjust="0"/>
    <p:restoredTop sz="94660"/>
  </p:normalViewPr>
  <p:slideViewPr>
    <p:cSldViewPr snapToGrid="0">
      <p:cViewPr varScale="1">
        <p:scale>
          <a:sx n="97" d="100"/>
          <a:sy n="97" d="100"/>
        </p:scale>
        <p:origin x="678" y="7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notesMaster" Target="notesMasters/notesMaster1.xml"/><Relationship Id="rId7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heme" Target="theme/theme1.xml"/><Relationship Id="rId5" Type="http://schemas.openxmlformats.org/officeDocument/2006/relationships/viewProps" Target="viewProps.xml"/><Relationship Id="rId4" Type="http://schemas.openxmlformats.org/officeDocument/2006/relationships/presProps" Target="pres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0E7CE81-3871-4770-ADCE-9706F54DC2D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57E91B-8BC8-4DEB-8818-56ECA4D2B956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56063716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8" name="Slide Image Placeholder 1">
            <a:extLst>
              <a:ext uri="{FF2B5EF4-FFF2-40B4-BE49-F238E27FC236}">
                <a16:creationId xmlns:a16="http://schemas.microsoft.com/office/drawing/2014/main" id="{6D0B228A-4CDC-CA29-3522-0295F269A762}"/>
              </a:ext>
            </a:extLst>
          </p:cNvPr>
          <p:cNvSpPr>
            <a:spLocks noGrp="1" noRot="1" noChangeAspect="1" noChangeArrowheads="1" noTextEdit="1"/>
          </p:cNvSpPr>
          <p:nvPr>
            <p:ph type="sldImg"/>
          </p:nvPr>
        </p:nvSpPr>
        <p:spPr bwMode="auto">
          <a:noFill/>
          <a:ln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sp>
      <p:sp>
        <p:nvSpPr>
          <p:cNvPr id="4099" name="Notes Placeholder 2">
            <a:extLst>
              <a:ext uri="{FF2B5EF4-FFF2-40B4-BE49-F238E27FC236}">
                <a16:creationId xmlns:a16="http://schemas.microsoft.com/office/drawing/2014/main" id="{446B2332-5E37-8330-B31F-D79294D4A4F4}"/>
              </a:ext>
            </a:extLst>
          </p:cNvPr>
          <p:cNvSpPr>
            <a:spLocks noGrp="1" noChangeArrowheads="1"/>
          </p:cNvSpPr>
          <p:nvPr>
            <p:ph type="body" idx="1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numCol="1" anchor="t" anchorCtr="0" compatLnSpc="1">
            <a:prstTxWarp prst="textNoShape">
              <a:avLst/>
            </a:prstTxWarp>
          </a:bodyPr>
          <a:lstStyle/>
          <a:p>
            <a:endParaRPr lang="en-US" altLang="en-US"/>
          </a:p>
        </p:txBody>
      </p:sp>
      <p:sp>
        <p:nvSpPr>
          <p:cNvPr id="4100" name="Slide Number Placeholder 3">
            <a:extLst>
              <a:ext uri="{FF2B5EF4-FFF2-40B4-BE49-F238E27FC236}">
                <a16:creationId xmlns:a16="http://schemas.microsoft.com/office/drawing/2014/main" id="{069D7E19-2E72-7685-EFE5-99A76A1EE2D9}"/>
              </a:ext>
            </a:extLst>
          </p:cNvPr>
          <p:cNvSpPr>
            <a:spLocks noGrp="1" noChangeArrowheads="1"/>
          </p:cNvSpPr>
          <p:nvPr>
            <p:ph type="sldNum" sz="quarter" idx="5"/>
          </p:nvPr>
        </p:nvSpPr>
        <p:spPr bwMode="auto"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anose="020F0502020204030204" pitchFamily="34" charset="0"/>
                <a:cs typeface="Arial" panose="020B0604020202020204" pitchFamily="34" charset="0"/>
              </a:defRPr>
            </a:lvl9pPr>
          </a:lstStyle>
          <a:p>
            <a:fld id="{194E0D59-51C2-4367-8D82-1F1F7630B5E6}" type="slidenum">
              <a:rPr lang="en-US" altLang="en-US" smtClean="0">
                <a:solidFill>
                  <a:srgbClr val="000000"/>
                </a:solidFill>
                <a:ea typeface="MS PGothic" panose="020B0600070205080204" pitchFamily="34" charset="-128"/>
              </a:rPr>
              <a:pPr/>
              <a:t>1</a:t>
            </a:fld>
            <a:endParaRPr lang="en-US" altLang="en-US">
              <a:solidFill>
                <a:srgbClr val="000000"/>
              </a:solidFill>
              <a:ea typeface="MS PGothic" panose="020B0600070205080204" pitchFamily="34" charset="-128"/>
            </a:endParaRPr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73AF5EA-BFEB-7A2C-D680-297619BC8266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3BD842AB-CB8B-CD4E-0B8D-8F00638BD6E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EBFEC35-EEB0-8FB6-3B8C-F770F7858DD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703D82F-96BB-3119-AF64-515F28700C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944711C-1C2F-AF3A-1A8E-83A22F1619A4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25520172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DD3DEAD-63B9-7960-7D73-2CCFD5DB2BA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98A23E7F-49BE-710F-91F7-76AFD2D2BD85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76F006A-9004-4705-4F61-DB5924E5458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627862-1A50-B218-7CC4-D3CC6FCC2FB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DABDC6D3-8DB3-FC1E-130C-A131C6B1F80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566135590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69ECD9AF-48CE-10CA-78BF-4E0D1B2DDFF3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D75E2EC-607A-9B2C-9B2F-6BA36E7315A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197893A8-6EBA-44C5-D0E0-98624C1A8C8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31D30F3-547E-6C0E-4519-E448E646299D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9839114-2355-8169-F3D8-0A555180AC5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6120637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8986220-F846-7325-D2B6-91D1AD06E4E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64A084-17F7-0853-EC2A-5C9E2DCE5C5B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2DE5833-0D8B-AE70-D122-42801C5372B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D5124AFE-F94D-A083-D6EA-E961357000E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79A95A27-B241-8939-4DA2-574D30E13E7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990931456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D832E5B-8488-CD8D-40D3-43A88FAC74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337922D9-E16D-F76E-DD06-EC062AD4ABE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08CFDBB9-82A0-51A5-9B92-7EF8E1FD0EA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A43887-7B26-7C5F-DA39-C7C68E0E92C0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70BA775-D121-4114-788B-9830AF0E0FF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2400888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2BFB89-72D8-8C73-F05E-01A7AAB3A690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753B4FC3-5984-F1BB-956B-32EFED7B1DC1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D8030777-F164-9BAD-8D6A-E753CD448CA8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5D76BCF4-9B14-390F-1B33-822115CD839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1A972D2-64F5-EA57-79A2-1E12B1E431B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2CABA804-36BB-2333-9705-B067F3F79BE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155726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992B7B0-0CB8-85CD-7221-896A13E526D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6E859ED3-0A2A-374F-1D7F-36B56778823D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4504AE4-3056-64BB-748F-C00C7D17AE61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9EDAD90-E91E-4138-8702-6FE2F57B06D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74F850A1-6BB0-CCB2-6042-B3EB3B725B1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C292CCD3-A9DF-BF8C-5FFB-79CBD404910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707B7EB3-7FEC-B2D8-6E16-492DE5B527E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427541F7-389F-11B3-D103-5EA50C94468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79763285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AD140747-D811-A29E-78DF-303E03ADC476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A6517877-57BA-D015-E32B-B9A0DA834E3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A83D429B-B6EC-3125-6A16-D6CB3CD3AB9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BD8D5CF9-522B-6726-C578-51A6A1BB5D2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1713280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5E7710E4-5CB8-0FFF-D7CF-AF2BE4E8619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4CE236A-462B-98A8-2168-B647E55AFF8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215473D5-A48A-2D52-4293-DC2829F5199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27016546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5EA875B-C3DA-584C-3416-6E016E708CF2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04F41952-11C1-E537-4774-033ADBD70A7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D5B3F142-ED7A-723E-22C9-5BB0F139A56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BFC83B95-FD38-EAF9-11EA-71A71E7FBA9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3321ACBB-DBA7-DB8B-8356-42872B9AA0E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5617BD7A-29AD-1A00-8B03-A320BFB7A6D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864666529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BC06F48-4D4B-88DA-50E9-2E4494E647DE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39AA8F58-79F3-F884-9B08-0CF62DA430AD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0A4C25F4-A20A-0ABF-87C1-2281CFF49119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B661BBF-4C14-253E-EE07-86F5A6B17B5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761C392-FF6B-57FC-7B8F-E6C0D09523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78A82F42-1D66-F307-96C7-251FA3DC792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2167393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4179C855-EC87-BD43-4D60-F18FEBFA585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AEE7C70C-ACA8-9DD3-3760-586DE85B7BB7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5103241-2B22-AD79-1F6E-D73E8D3C91DE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5BCC8366-D65C-4ED2-BC29-995648198B83}" type="datetimeFigureOut">
              <a:rPr lang="en-US" smtClean="0"/>
              <a:t>10/10/2024</a:t>
            </a:fld>
            <a:endParaRPr lang="en-US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BEE25F9-FF1A-BDCA-0FC0-EF9E96D49B37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C92C7E2-3FFB-89CE-5F06-593681CED14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C1E5BFEA-6D6A-46CD-889A-A6D1A657BC9B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960142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74" name="Rectangle 2">
            <a:extLst>
              <a:ext uri="{FF2B5EF4-FFF2-40B4-BE49-F238E27FC236}">
                <a16:creationId xmlns:a16="http://schemas.microsoft.com/office/drawing/2014/main" id="{92D9964F-D666-8BF1-C1DA-E1718941A6F9}"/>
              </a:ext>
            </a:extLst>
          </p:cNvPr>
          <p:cNvSpPr>
            <a:spLocks noChangeArrowheads="1"/>
          </p:cNvSpPr>
          <p:nvPr/>
        </p:nvSpPr>
        <p:spPr bwMode="auto">
          <a:xfrm>
            <a:off x="0" y="76201"/>
            <a:ext cx="12192000" cy="61555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600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NATIONAL CANCER INSTITUTE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2400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Division of Cancer Epidemiology and Genetics</a:t>
            </a:r>
          </a:p>
        </p:txBody>
      </p:sp>
      <p:sp>
        <p:nvSpPr>
          <p:cNvPr id="3075" name="Freeform 4">
            <a:extLst>
              <a:ext uri="{FF2B5EF4-FFF2-40B4-BE49-F238E27FC236}">
                <a16:creationId xmlns:a16="http://schemas.microsoft.com/office/drawing/2014/main" id="{8E86F96D-6F61-82F6-3A41-F28C5D379D59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0" y="740833"/>
            <a:ext cx="5486400" cy="1953683"/>
          </a:xfrm>
          <a:custGeom>
            <a:avLst/>
            <a:gdLst>
              <a:gd name="T0" fmla="*/ 0 w 1760"/>
              <a:gd name="T1" fmla="*/ 2147483646 h 637"/>
              <a:gd name="T2" fmla="*/ 2147483646 w 1760"/>
              <a:gd name="T3" fmla="*/ 2147483646 h 637"/>
              <a:gd name="T4" fmla="*/ 2147483646 w 1760"/>
              <a:gd name="T5" fmla="*/ 0 h 637"/>
              <a:gd name="T6" fmla="*/ 0 w 1760"/>
              <a:gd name="T7" fmla="*/ 0 h 637"/>
              <a:gd name="T8" fmla="*/ 0 w 1760"/>
              <a:gd name="T9" fmla="*/ 2147483646 h 637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760"/>
              <a:gd name="T16" fmla="*/ 0 h 637"/>
              <a:gd name="T17" fmla="*/ 1760 w 1760"/>
              <a:gd name="T18" fmla="*/ 637 h 637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760" h="637">
                <a:moveTo>
                  <a:pt x="0" y="636"/>
                </a:moveTo>
                <a:lnTo>
                  <a:pt x="1759" y="636"/>
                </a:lnTo>
                <a:lnTo>
                  <a:pt x="1759" y="0"/>
                </a:lnTo>
                <a:lnTo>
                  <a:pt x="0" y="0"/>
                </a:lnTo>
                <a:lnTo>
                  <a:pt x="0" y="636"/>
                </a:lnTo>
              </a:path>
            </a:pathLst>
          </a:custGeom>
          <a:noFill/>
          <a:ln w="12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076" name="Rectangle 3">
            <a:extLst>
              <a:ext uri="{FF2B5EF4-FFF2-40B4-BE49-F238E27FC236}">
                <a16:creationId xmlns:a16="http://schemas.microsoft.com/office/drawing/2014/main" id="{F2003547-7414-44EF-AC3C-8A535E1F4AE6}"/>
              </a:ext>
            </a:extLst>
          </p:cNvPr>
          <p:cNvSpPr>
            <a:spLocks noChangeArrowheads="1"/>
          </p:cNvSpPr>
          <p:nvPr/>
        </p:nvSpPr>
        <p:spPr bwMode="auto">
          <a:xfrm>
            <a:off x="3352801" y="829733"/>
            <a:ext cx="5475817" cy="18372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600" b="1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Office of the Director</a:t>
            </a:r>
            <a:endParaRPr lang="en-US" altLang="en-US" sz="400" b="1" dirty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WenQuanYi Micro Hei"/>
            </a:endParaRP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Stephen J. Chanock, M.D.,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Director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Sharon Savage, M.D.,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Clinical Director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Amanda Black,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Associate Director for Biological Resources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Brittny Davis Lynn,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Associate Director for Scientific Management and Dissemination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Hannah Yang,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Associate Director for Scientific Operations</a:t>
            </a:r>
            <a:endParaRPr lang="en-US" altLang="en-US" sz="1200" dirty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WenQuanYi Micro Hei"/>
            </a:endParaRP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Anil Chaturvedi,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Senior Advisor for Faculty Development</a:t>
            </a:r>
            <a:endParaRPr lang="en-US" altLang="en-US" sz="1067" dirty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WenQuanYi Micro Hei"/>
            </a:endParaRP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Christian </a:t>
            </a:r>
            <a:r>
              <a:rPr lang="en-US" altLang="en-US" sz="1200" dirty="0" err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Abnet</a:t>
            </a: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, Ph.D., M.P.H.,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Senior Advisor for Cancer Genomic Research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Erica Johnson, Ph.D., M.A.,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Diversity, Equity, Inclusion, and Accessibility Resource Specialist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endParaRPr lang="en-US" altLang="en-US" sz="933" dirty="0">
              <a:latin typeface="Arial" panose="020B0604020202020204" pitchFamily="34" charset="0"/>
              <a:ea typeface="WenQuanYi Micro Hei"/>
              <a:cs typeface="WenQuanYi Micro Hei"/>
            </a:endParaRP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endParaRPr lang="en-US" altLang="en-US" sz="933" dirty="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WenQuanYi Micro Hei"/>
            </a:endParaRPr>
          </a:p>
        </p:txBody>
      </p:sp>
      <p:sp>
        <p:nvSpPr>
          <p:cNvPr id="3077" name="Rectangle 18">
            <a:extLst>
              <a:ext uri="{FF2B5EF4-FFF2-40B4-BE49-F238E27FC236}">
                <a16:creationId xmlns:a16="http://schemas.microsoft.com/office/drawing/2014/main" id="{6625DBBF-28C1-D6BA-021E-EABC6C294EF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" y="823384"/>
            <a:ext cx="3048000" cy="410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Office of Education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Jackie A. Lavigne, Ph.D., M.P.H.,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Director</a:t>
            </a:r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WenQuanYi Micro Hei"/>
              <a:cs typeface="WenQuanYi Micro Hei"/>
            </a:endParaRPr>
          </a:p>
        </p:txBody>
      </p:sp>
      <p:sp>
        <p:nvSpPr>
          <p:cNvPr id="3078" name="Freeform 19">
            <a:extLst>
              <a:ext uri="{FF2B5EF4-FFF2-40B4-BE49-F238E27FC236}">
                <a16:creationId xmlns:a16="http://schemas.microsoft.com/office/drawing/2014/main" id="{FFE7F9F2-3127-6F5B-BF6B-BAE2E2FBF4AE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1600" y="738717"/>
            <a:ext cx="3048000" cy="609600"/>
          </a:xfrm>
          <a:custGeom>
            <a:avLst/>
            <a:gdLst>
              <a:gd name="T0" fmla="*/ 0 w 1245"/>
              <a:gd name="T1" fmla="*/ 2147483646 h 536"/>
              <a:gd name="T2" fmla="*/ 2147483646 w 1245"/>
              <a:gd name="T3" fmla="*/ 2147483646 h 536"/>
              <a:gd name="T4" fmla="*/ 2147483646 w 1245"/>
              <a:gd name="T5" fmla="*/ 0 h 536"/>
              <a:gd name="T6" fmla="*/ 0 w 1245"/>
              <a:gd name="T7" fmla="*/ 0 h 536"/>
              <a:gd name="T8" fmla="*/ 0 w 1245"/>
              <a:gd name="T9" fmla="*/ 2147483646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5"/>
              <a:gd name="T16" fmla="*/ 0 h 536"/>
              <a:gd name="T17" fmla="*/ 1245 w 1245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5" h="536">
                <a:moveTo>
                  <a:pt x="0" y="535"/>
                </a:moveTo>
                <a:lnTo>
                  <a:pt x="1244" y="535"/>
                </a:lnTo>
                <a:lnTo>
                  <a:pt x="1244" y="0"/>
                </a:lnTo>
                <a:lnTo>
                  <a:pt x="0" y="0"/>
                </a:lnTo>
                <a:lnTo>
                  <a:pt x="0" y="535"/>
                </a:lnTo>
              </a:path>
            </a:pathLst>
          </a:custGeom>
          <a:noFill/>
          <a:ln w="126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079" name="Rectangle 19">
            <a:extLst>
              <a:ext uri="{FF2B5EF4-FFF2-40B4-BE49-F238E27FC236}">
                <a16:creationId xmlns:a16="http://schemas.microsoft.com/office/drawing/2014/main" id="{60D89CF7-2FCE-808A-71EA-085B47E463E5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33933" y="795867"/>
            <a:ext cx="3048000" cy="636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Laboratory of Genetic 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Susceptibility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Stephen J. Chanock, M.D.,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Director</a:t>
            </a:r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080" name="Freeform 20">
            <a:extLst>
              <a:ext uri="{FF2B5EF4-FFF2-40B4-BE49-F238E27FC236}">
                <a16:creationId xmlns:a16="http://schemas.microsoft.com/office/drawing/2014/main" id="{1E642B32-945A-DFDC-3975-BCBB1AF783A0}"/>
              </a:ext>
            </a:extLst>
          </p:cNvPr>
          <p:cNvSpPr>
            <a:spLocks/>
          </p:cNvSpPr>
          <p:nvPr/>
        </p:nvSpPr>
        <p:spPr bwMode="auto">
          <a:xfrm>
            <a:off x="9033933" y="740834"/>
            <a:ext cx="3048000" cy="791633"/>
          </a:xfrm>
          <a:custGeom>
            <a:avLst/>
            <a:gdLst>
              <a:gd name="T0" fmla="*/ 0 w 1245"/>
              <a:gd name="T1" fmla="*/ 2147483646 h 536"/>
              <a:gd name="T2" fmla="*/ 2147483646 w 1245"/>
              <a:gd name="T3" fmla="*/ 2147483646 h 536"/>
              <a:gd name="T4" fmla="*/ 2147483646 w 1245"/>
              <a:gd name="T5" fmla="*/ 0 h 536"/>
              <a:gd name="T6" fmla="*/ 0 w 1245"/>
              <a:gd name="T7" fmla="*/ 0 h 536"/>
              <a:gd name="T8" fmla="*/ 0 w 1245"/>
              <a:gd name="T9" fmla="*/ 2147483646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5"/>
              <a:gd name="T16" fmla="*/ 0 h 536"/>
              <a:gd name="T17" fmla="*/ 1245 w 1245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5" h="536">
                <a:moveTo>
                  <a:pt x="0" y="535"/>
                </a:moveTo>
                <a:lnTo>
                  <a:pt x="1244" y="535"/>
                </a:lnTo>
                <a:lnTo>
                  <a:pt x="1244" y="0"/>
                </a:lnTo>
                <a:lnTo>
                  <a:pt x="0" y="0"/>
                </a:lnTo>
                <a:lnTo>
                  <a:pt x="0" y="535"/>
                </a:lnTo>
              </a:path>
            </a:pathLst>
          </a:custGeom>
          <a:noFill/>
          <a:ln w="12600">
            <a:solidFill>
              <a:schemeClr val="tx1"/>
            </a:solidFill>
            <a:prstDash val="solid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081" name="Rectangle 18">
            <a:extLst>
              <a:ext uri="{FF2B5EF4-FFF2-40B4-BE49-F238E27FC236}">
                <a16:creationId xmlns:a16="http://schemas.microsoft.com/office/drawing/2014/main" id="{8101F018-3ACC-974D-71E5-0E2680D90292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33" y="1676400"/>
            <a:ext cx="3048000" cy="5950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Administrative Resource Center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Roberto Minutillo,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Director</a:t>
            </a:r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WenQuanYi Micro Hei"/>
            </a:endParaRP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Michelle Lathrop,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Deputy Director</a:t>
            </a:r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WenQuanYi Micro Hei"/>
            </a:endParaRPr>
          </a:p>
        </p:txBody>
      </p:sp>
      <p:sp>
        <p:nvSpPr>
          <p:cNvPr id="3082" name="Freeform 19">
            <a:extLst>
              <a:ext uri="{FF2B5EF4-FFF2-40B4-BE49-F238E27FC236}">
                <a16:creationId xmlns:a16="http://schemas.microsoft.com/office/drawing/2014/main" id="{ED257E2F-1A0D-B2AC-40B4-704F043B699C}"/>
              </a:ext>
            </a:extLst>
          </p:cNvPr>
          <p:cNvSpPr>
            <a:spLocks noChangeArrowheads="1"/>
          </p:cNvSpPr>
          <p:nvPr/>
        </p:nvSpPr>
        <p:spPr bwMode="auto">
          <a:xfrm>
            <a:off x="105833" y="1576918"/>
            <a:ext cx="3048000" cy="791633"/>
          </a:xfrm>
          <a:custGeom>
            <a:avLst/>
            <a:gdLst>
              <a:gd name="T0" fmla="*/ 0 w 1245"/>
              <a:gd name="T1" fmla="*/ 2147483646 h 536"/>
              <a:gd name="T2" fmla="*/ 2147483646 w 1245"/>
              <a:gd name="T3" fmla="*/ 2147483646 h 536"/>
              <a:gd name="T4" fmla="*/ 2147483646 w 1245"/>
              <a:gd name="T5" fmla="*/ 0 h 536"/>
              <a:gd name="T6" fmla="*/ 0 w 1245"/>
              <a:gd name="T7" fmla="*/ 0 h 536"/>
              <a:gd name="T8" fmla="*/ 0 w 1245"/>
              <a:gd name="T9" fmla="*/ 2147483646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5"/>
              <a:gd name="T16" fmla="*/ 0 h 536"/>
              <a:gd name="T17" fmla="*/ 1245 w 1245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5" h="536">
                <a:moveTo>
                  <a:pt x="0" y="535"/>
                </a:moveTo>
                <a:lnTo>
                  <a:pt x="1244" y="535"/>
                </a:lnTo>
                <a:lnTo>
                  <a:pt x="1244" y="0"/>
                </a:lnTo>
                <a:lnTo>
                  <a:pt x="0" y="0"/>
                </a:lnTo>
                <a:lnTo>
                  <a:pt x="0" y="535"/>
                </a:lnTo>
              </a:path>
            </a:pathLst>
          </a:custGeom>
          <a:noFill/>
          <a:ln w="12600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083" name="Line 38">
            <a:extLst>
              <a:ext uri="{FF2B5EF4-FFF2-40B4-BE49-F238E27FC236}">
                <a16:creationId xmlns:a16="http://schemas.microsoft.com/office/drawing/2014/main" id="{0BDBC685-B2EF-B4DF-1348-C259759FA731}"/>
              </a:ext>
            </a:extLst>
          </p:cNvPr>
          <p:cNvSpPr>
            <a:spLocks noChangeShapeType="1"/>
          </p:cNvSpPr>
          <p:nvPr/>
        </p:nvSpPr>
        <p:spPr bwMode="auto">
          <a:xfrm>
            <a:off x="6123518" y="3894668"/>
            <a:ext cx="12700" cy="2620433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grpSp>
        <p:nvGrpSpPr>
          <p:cNvPr id="3084" name="Group 5">
            <a:extLst>
              <a:ext uri="{FF2B5EF4-FFF2-40B4-BE49-F238E27FC236}">
                <a16:creationId xmlns:a16="http://schemas.microsoft.com/office/drawing/2014/main" id="{835A4993-266C-6F21-4F5E-1042EF04245F}"/>
              </a:ext>
            </a:extLst>
          </p:cNvPr>
          <p:cNvGrpSpPr>
            <a:grpSpLocks/>
          </p:cNvGrpSpPr>
          <p:nvPr/>
        </p:nvGrpSpPr>
        <p:grpSpPr bwMode="auto">
          <a:xfrm>
            <a:off x="721784" y="5541434"/>
            <a:ext cx="4893733" cy="611717"/>
            <a:chOff x="561975" y="2706682"/>
            <a:chExt cx="3670300" cy="458793"/>
          </a:xfrm>
        </p:grpSpPr>
        <p:sp>
          <p:nvSpPr>
            <p:cNvPr id="3117" name="Rectangle 13">
              <a:extLst>
                <a:ext uri="{FF2B5EF4-FFF2-40B4-BE49-F238E27FC236}">
                  <a16:creationId xmlns:a16="http://schemas.microsoft.com/office/drawing/2014/main" id="{5695BFD0-1F51-4B7A-447F-144D7498121B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1975" y="2706682"/>
              <a:ext cx="3665537" cy="457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67" b="1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Infections and Immunoepidemiology Branch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Eric A. Engels, M.D., M.P.H.,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Director</a:t>
              </a:r>
            </a:p>
          </p:txBody>
        </p:sp>
        <p:sp>
          <p:nvSpPr>
            <p:cNvPr id="3118" name="Freeform 27">
              <a:extLst>
                <a:ext uri="{FF2B5EF4-FFF2-40B4-BE49-F238E27FC236}">
                  <a16:creationId xmlns:a16="http://schemas.microsoft.com/office/drawing/2014/main" id="{CB79C8A6-A155-97C8-EFCE-5C681DB60FD7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8" y="2708275"/>
              <a:ext cx="3665537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3085" name="Group 4">
            <a:extLst>
              <a:ext uri="{FF2B5EF4-FFF2-40B4-BE49-F238E27FC236}">
                <a16:creationId xmlns:a16="http://schemas.microsoft.com/office/drawing/2014/main" id="{D882A3FF-FB72-F763-55A9-4E55087DAF53}"/>
              </a:ext>
            </a:extLst>
          </p:cNvPr>
          <p:cNvGrpSpPr>
            <a:grpSpLocks/>
          </p:cNvGrpSpPr>
          <p:nvPr/>
        </p:nvGrpSpPr>
        <p:grpSpPr bwMode="auto">
          <a:xfrm>
            <a:off x="6604000" y="4881034"/>
            <a:ext cx="4910667" cy="611717"/>
            <a:chOff x="549275" y="3316288"/>
            <a:chExt cx="3683000" cy="458787"/>
          </a:xfrm>
        </p:grpSpPr>
        <p:sp>
          <p:nvSpPr>
            <p:cNvPr id="3115" name="Rectangle 10">
              <a:extLst>
                <a:ext uri="{FF2B5EF4-FFF2-40B4-BE49-F238E27FC236}">
                  <a16:creationId xmlns:a16="http://schemas.microsoft.com/office/drawing/2014/main" id="{660DC720-649F-BBA6-BFB1-758F9B87D00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49275" y="3316288"/>
              <a:ext cx="3665538" cy="457199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67" b="1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Metabolic Epidemiology Branch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</a:rPr>
                <a:t>Christian C. Abnet, Ph.D., M.P.H.,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Director</a:t>
              </a:r>
            </a:p>
          </p:txBody>
        </p:sp>
        <p:sp>
          <p:nvSpPr>
            <p:cNvPr id="3116" name="Freeform 27">
              <a:extLst>
                <a:ext uri="{FF2B5EF4-FFF2-40B4-BE49-F238E27FC236}">
                  <a16:creationId xmlns:a16="http://schemas.microsoft.com/office/drawing/2014/main" id="{39944406-E69F-890B-A628-B5BB629312B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8" y="3317875"/>
              <a:ext cx="3665537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3086" name="Group 3">
            <a:extLst>
              <a:ext uri="{FF2B5EF4-FFF2-40B4-BE49-F238E27FC236}">
                <a16:creationId xmlns:a16="http://schemas.microsoft.com/office/drawing/2014/main" id="{66E6F665-1B0D-9158-E6D1-21D02FFDF533}"/>
              </a:ext>
            </a:extLst>
          </p:cNvPr>
          <p:cNvGrpSpPr>
            <a:grpSpLocks/>
          </p:cNvGrpSpPr>
          <p:nvPr/>
        </p:nvGrpSpPr>
        <p:grpSpPr bwMode="auto">
          <a:xfrm>
            <a:off x="6633633" y="5543551"/>
            <a:ext cx="4887384" cy="609600"/>
            <a:chOff x="566737" y="3924300"/>
            <a:chExt cx="3665538" cy="457201"/>
          </a:xfrm>
        </p:grpSpPr>
        <p:sp>
          <p:nvSpPr>
            <p:cNvPr id="16402" name="Rectangle 11">
              <a:extLst>
                <a:ext uri="{FF2B5EF4-FFF2-40B4-BE49-F238E27FC236}">
                  <a16:creationId xmlns:a16="http://schemas.microsoft.com/office/drawing/2014/main" id="{C3AD0EEE-F3FF-5BD7-660F-C014E747FDA5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" y="3924300"/>
              <a:ext cx="3665538" cy="457201"/>
            </a:xfrm>
            <a:prstGeom prst="rect">
              <a:avLst/>
            </a:prstGeom>
            <a:noFill/>
            <a:ln>
              <a:noFill/>
            </a:ln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1400" b="1" dirty="0">
                  <a:solidFill>
                    <a:prstClr val="black"/>
                  </a:solidFill>
                  <a:latin typeface="Arial" panose="020B0604020202020204" pitchFamily="34" charset="0"/>
                  <a:ea typeface="WenQuanYi Micro Hei"/>
                </a:rPr>
                <a:t>Occupational &amp; Environmental Epidemiology Branch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  <a:defRPr/>
              </a:pPr>
              <a:r>
                <a:rPr lang="en-US" altLang="en-US" sz="1200" dirty="0">
                  <a:solidFill>
                    <a:prstClr val="black"/>
                  </a:solidFill>
                  <a:latin typeface="Arial" panose="020B0604020202020204" pitchFamily="34" charset="0"/>
                  <a:ea typeface="WenQuanYi Micro Hei"/>
                </a:rPr>
                <a:t>Mark Purdue, Ph.D., </a:t>
              </a:r>
              <a:r>
                <a:rPr lang="en-US" altLang="en-US" sz="933" dirty="0">
                  <a:solidFill>
                    <a:prstClr val="black"/>
                  </a:solidFill>
                  <a:latin typeface="Arial" panose="020B0604020202020204" pitchFamily="34" charset="0"/>
                  <a:ea typeface="WenQuanYi Micro Hei"/>
                </a:rPr>
                <a:t>Director</a:t>
              </a:r>
            </a:p>
          </p:txBody>
        </p:sp>
        <p:sp>
          <p:nvSpPr>
            <p:cNvPr id="3114" name="Freeform 27">
              <a:extLst>
                <a:ext uri="{FF2B5EF4-FFF2-40B4-BE49-F238E27FC236}">
                  <a16:creationId xmlns:a16="http://schemas.microsoft.com/office/drawing/2014/main" id="{5057E5FB-7921-88D8-5A14-A9FD7A3B2171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66737" y="3924300"/>
              <a:ext cx="3665538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grpSp>
        <p:nvGrpSpPr>
          <p:cNvPr id="3087" name="Group 6">
            <a:extLst>
              <a:ext uri="{FF2B5EF4-FFF2-40B4-BE49-F238E27FC236}">
                <a16:creationId xmlns:a16="http://schemas.microsoft.com/office/drawing/2014/main" id="{2DAC06BD-75F9-FF6C-AFD9-B4BDE9F5A7F5}"/>
              </a:ext>
            </a:extLst>
          </p:cNvPr>
          <p:cNvGrpSpPr>
            <a:grpSpLocks/>
          </p:cNvGrpSpPr>
          <p:nvPr/>
        </p:nvGrpSpPr>
        <p:grpSpPr bwMode="auto">
          <a:xfrm>
            <a:off x="719667" y="4224867"/>
            <a:ext cx="4919133" cy="615951"/>
            <a:chOff x="4975225" y="2703512"/>
            <a:chExt cx="3681413" cy="461963"/>
          </a:xfrm>
        </p:grpSpPr>
        <p:sp>
          <p:nvSpPr>
            <p:cNvPr id="3111" name="Rectangle 9">
              <a:extLst>
                <a:ext uri="{FF2B5EF4-FFF2-40B4-BE49-F238E27FC236}">
                  <a16:creationId xmlns:a16="http://schemas.microsoft.com/office/drawing/2014/main" id="{209C93AF-EF74-5126-F680-EE703476E869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225" y="2703512"/>
              <a:ext cx="3681413" cy="461963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67" b="1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Biostatistics Branch</a:t>
              </a:r>
            </a:p>
            <a:p>
              <a:pPr algn="ctr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MS PGothic" panose="020B0600070205080204" pitchFamily="34" charset="-128"/>
                </a:rPr>
                <a:t>Paul S. Albert, Ph.D.,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Director</a:t>
              </a:r>
            </a:p>
          </p:txBody>
        </p:sp>
        <p:sp>
          <p:nvSpPr>
            <p:cNvPr id="3112" name="Freeform 27">
              <a:extLst>
                <a:ext uri="{FF2B5EF4-FFF2-40B4-BE49-F238E27FC236}">
                  <a16:creationId xmlns:a16="http://schemas.microsoft.com/office/drawing/2014/main" id="{7D951FB4-476A-7E13-D5D7-CDB7FC787F9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1575" y="2708275"/>
              <a:ext cx="3659188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3088" name="Freeform 27">
            <a:extLst>
              <a:ext uri="{FF2B5EF4-FFF2-40B4-BE49-F238E27FC236}">
                <a16:creationId xmlns:a16="http://schemas.microsoft.com/office/drawing/2014/main" id="{8910985A-F666-390D-6576-2B15CAD6902F}"/>
              </a:ext>
            </a:extLst>
          </p:cNvPr>
          <p:cNvSpPr>
            <a:spLocks noChangeArrowheads="1"/>
          </p:cNvSpPr>
          <p:nvPr/>
        </p:nvSpPr>
        <p:spPr bwMode="auto">
          <a:xfrm>
            <a:off x="6633633" y="6203951"/>
            <a:ext cx="4887384" cy="609600"/>
          </a:xfrm>
          <a:custGeom>
            <a:avLst/>
            <a:gdLst>
              <a:gd name="T0" fmla="*/ 0 w 1290"/>
              <a:gd name="T1" fmla="*/ 2147483646 h 496"/>
              <a:gd name="T2" fmla="*/ 2147483646 w 1290"/>
              <a:gd name="T3" fmla="*/ 2147483646 h 496"/>
              <a:gd name="T4" fmla="*/ 2147483646 w 1290"/>
              <a:gd name="T5" fmla="*/ 0 h 496"/>
              <a:gd name="T6" fmla="*/ 0 w 1290"/>
              <a:gd name="T7" fmla="*/ 0 h 496"/>
              <a:gd name="T8" fmla="*/ 0 w 1290"/>
              <a:gd name="T9" fmla="*/ 2147483646 h 4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0"/>
              <a:gd name="T16" fmla="*/ 0 h 496"/>
              <a:gd name="T17" fmla="*/ 1290 w 1290"/>
              <a:gd name="T18" fmla="*/ 496 h 4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0" h="496">
                <a:moveTo>
                  <a:pt x="0" y="495"/>
                </a:moveTo>
                <a:lnTo>
                  <a:pt x="1289" y="495"/>
                </a:lnTo>
                <a:lnTo>
                  <a:pt x="1289" y="0"/>
                </a:lnTo>
                <a:lnTo>
                  <a:pt x="0" y="0"/>
                </a:lnTo>
                <a:lnTo>
                  <a:pt x="0" y="495"/>
                </a:lnTo>
              </a:path>
            </a:pathLst>
          </a:custGeom>
          <a:noFill/>
          <a:ln w="12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3089" name="Group 7">
            <a:extLst>
              <a:ext uri="{FF2B5EF4-FFF2-40B4-BE49-F238E27FC236}">
                <a16:creationId xmlns:a16="http://schemas.microsoft.com/office/drawing/2014/main" id="{F3C9104F-C946-94A4-AA5E-0737A6C0AF72}"/>
              </a:ext>
            </a:extLst>
          </p:cNvPr>
          <p:cNvGrpSpPr>
            <a:grpSpLocks/>
          </p:cNvGrpSpPr>
          <p:nvPr/>
        </p:nvGrpSpPr>
        <p:grpSpPr bwMode="auto">
          <a:xfrm>
            <a:off x="719667" y="4885267"/>
            <a:ext cx="4908551" cy="626533"/>
            <a:chOff x="4975225" y="3333750"/>
            <a:chExt cx="3681413" cy="469900"/>
          </a:xfrm>
        </p:grpSpPr>
        <p:sp>
          <p:nvSpPr>
            <p:cNvPr id="3109" name="Rectangle 15">
              <a:extLst>
                <a:ext uri="{FF2B5EF4-FFF2-40B4-BE49-F238E27FC236}">
                  <a16:creationId xmlns:a16="http://schemas.microsoft.com/office/drawing/2014/main" id="{5A1AB099-D1A9-B701-EF67-6C5C19E9ABED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5225" y="3333750"/>
              <a:ext cx="3681413" cy="4699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67" b="1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Clinical Genetics Branch</a:t>
              </a:r>
            </a:p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Sharon Savage, M.D.,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Director</a:t>
              </a:r>
            </a:p>
            <a:p>
              <a:pPr algn="ctr" eaLnBrk="1" hangingPunct="1">
                <a:spcBef>
                  <a:spcPct val="0"/>
                </a:spcBef>
                <a:buFont typeface="Arial" panose="020B0604020202020204" pitchFamily="34" charset="0"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Nicolas Wentzensen, M.D., Ph.D.,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Deputy Director</a:t>
              </a:r>
            </a:p>
          </p:txBody>
        </p:sp>
        <p:sp>
          <p:nvSpPr>
            <p:cNvPr id="3110" name="Freeform 27">
              <a:extLst>
                <a:ext uri="{FF2B5EF4-FFF2-40B4-BE49-F238E27FC236}">
                  <a16:creationId xmlns:a16="http://schemas.microsoft.com/office/drawing/2014/main" id="{B6E30B47-ABAE-BB4F-D2D8-DDAE35D3883E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81575" y="3333750"/>
              <a:ext cx="3665538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sp>
        <p:nvSpPr>
          <p:cNvPr id="3090" name="Freeform 27">
            <a:extLst>
              <a:ext uri="{FF2B5EF4-FFF2-40B4-BE49-F238E27FC236}">
                <a16:creationId xmlns:a16="http://schemas.microsoft.com/office/drawing/2014/main" id="{53A9A06B-DB4D-9579-3DED-296D9944C270}"/>
              </a:ext>
            </a:extLst>
          </p:cNvPr>
          <p:cNvSpPr>
            <a:spLocks noChangeArrowheads="1"/>
          </p:cNvSpPr>
          <p:nvPr/>
        </p:nvSpPr>
        <p:spPr bwMode="auto">
          <a:xfrm>
            <a:off x="732367" y="6201833"/>
            <a:ext cx="4887384" cy="609600"/>
          </a:xfrm>
          <a:custGeom>
            <a:avLst/>
            <a:gdLst>
              <a:gd name="T0" fmla="*/ 0 w 1290"/>
              <a:gd name="T1" fmla="*/ 2147483646 h 496"/>
              <a:gd name="T2" fmla="*/ 2147483646 w 1290"/>
              <a:gd name="T3" fmla="*/ 2147483646 h 496"/>
              <a:gd name="T4" fmla="*/ 2147483646 w 1290"/>
              <a:gd name="T5" fmla="*/ 0 h 496"/>
              <a:gd name="T6" fmla="*/ 0 w 1290"/>
              <a:gd name="T7" fmla="*/ 0 h 496"/>
              <a:gd name="T8" fmla="*/ 0 w 1290"/>
              <a:gd name="T9" fmla="*/ 2147483646 h 49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90"/>
              <a:gd name="T16" fmla="*/ 0 h 496"/>
              <a:gd name="T17" fmla="*/ 1290 w 1290"/>
              <a:gd name="T18" fmla="*/ 496 h 49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90" h="496">
                <a:moveTo>
                  <a:pt x="0" y="495"/>
                </a:moveTo>
                <a:lnTo>
                  <a:pt x="1289" y="495"/>
                </a:lnTo>
                <a:lnTo>
                  <a:pt x="1289" y="0"/>
                </a:lnTo>
                <a:lnTo>
                  <a:pt x="0" y="0"/>
                </a:lnTo>
                <a:lnTo>
                  <a:pt x="0" y="495"/>
                </a:lnTo>
              </a:path>
            </a:pathLst>
          </a:custGeom>
          <a:noFill/>
          <a:ln w="12600">
            <a:solidFill>
              <a:schemeClr val="tx1"/>
            </a:solidFill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 wrap="none" anchor="ctr"/>
          <a:lstStyle/>
          <a:p>
            <a:endParaRPr lang="en-US" sz="2400"/>
          </a:p>
        </p:txBody>
      </p:sp>
      <p:grpSp>
        <p:nvGrpSpPr>
          <p:cNvPr id="3091" name="Group 9">
            <a:extLst>
              <a:ext uri="{FF2B5EF4-FFF2-40B4-BE49-F238E27FC236}">
                <a16:creationId xmlns:a16="http://schemas.microsoft.com/office/drawing/2014/main" id="{5BCCC111-335E-9CD5-5D71-DECD95250843}"/>
              </a:ext>
            </a:extLst>
          </p:cNvPr>
          <p:cNvGrpSpPr>
            <a:grpSpLocks/>
          </p:cNvGrpSpPr>
          <p:nvPr/>
        </p:nvGrpSpPr>
        <p:grpSpPr bwMode="auto">
          <a:xfrm>
            <a:off x="6627285" y="4224867"/>
            <a:ext cx="4887383" cy="609600"/>
            <a:chOff x="4979988" y="4629150"/>
            <a:chExt cx="3665537" cy="457200"/>
          </a:xfrm>
        </p:grpSpPr>
        <p:sp>
          <p:nvSpPr>
            <p:cNvPr id="3107" name="Rectangle 40">
              <a:extLst>
                <a:ext uri="{FF2B5EF4-FFF2-40B4-BE49-F238E27FC236}">
                  <a16:creationId xmlns:a16="http://schemas.microsoft.com/office/drawing/2014/main" id="{FE6FCA04-1A63-303E-F1AB-8C2D0300D4F8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5130800" y="4629150"/>
              <a:ext cx="3354388" cy="457200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  <p:txBody>
            <a:bodyPr lIns="0" tIns="0" rIns="0" bIns="0" anchor="ctr"/>
            <a:lstStyle>
              <a:lvl1pPr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3200">
                  <a:solidFill>
                    <a:schemeClr val="tx1"/>
                  </a:solidFill>
                  <a:latin typeface="Calibri" panose="020F0502020204030204" pitchFamily="34" charset="0"/>
                </a:defRPr>
              </a:lvl1pPr>
              <a:lvl2pPr marL="742950" indent="-28575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800">
                  <a:solidFill>
                    <a:schemeClr val="tx1"/>
                  </a:solidFill>
                  <a:latin typeface="Calibri" panose="020F0502020204030204" pitchFamily="34" charset="0"/>
                </a:defRPr>
              </a:lvl2pPr>
              <a:lvl3pPr marL="1143000" indent="-228600">
                <a:spcBef>
                  <a:spcPct val="20000"/>
                </a:spcBef>
                <a:buFont typeface="Arial" panose="020B0604020202020204" pitchFamily="34" charset="0"/>
                <a:buChar char="•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400">
                  <a:solidFill>
                    <a:schemeClr val="tx1"/>
                  </a:solidFill>
                  <a:latin typeface="Calibri" panose="020F0502020204030204" pitchFamily="34" charset="0"/>
                </a:defRPr>
              </a:lvl3pPr>
              <a:lvl4pPr marL="1600200" indent="-228600">
                <a:spcBef>
                  <a:spcPct val="20000"/>
                </a:spcBef>
                <a:buFont typeface="Arial" panose="020B0604020202020204" pitchFamily="34" charset="0"/>
                <a:buChar char="–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4pPr>
              <a:lvl5pPr marL="2057400" indent="-228600">
                <a:spcBef>
                  <a:spcPct val="20000"/>
                </a:spcBef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5pPr>
              <a:lvl6pPr marL="25146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6pPr>
              <a:lvl7pPr marL="29718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7pPr>
              <a:lvl8pPr marL="34290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8pPr>
              <a:lvl9pPr marL="3886200" indent="-228600" eaLnBrk="0" fontAlgn="base" hangingPunct="0">
                <a:spcBef>
                  <a:spcPct val="20000"/>
                </a:spcBef>
                <a:spcAft>
                  <a:spcPct val="0"/>
                </a:spcAft>
                <a:buFont typeface="Arial" panose="020B0604020202020204" pitchFamily="34" charset="0"/>
                <a:buChar char="»"/>
                <a:tabLst>
                  <a:tab pos="0" algn="l"/>
                  <a:tab pos="457200" algn="l"/>
                  <a:tab pos="914400" algn="l"/>
                  <a:tab pos="1371600" algn="l"/>
                  <a:tab pos="1828800" algn="l"/>
                  <a:tab pos="2286000" algn="l"/>
                  <a:tab pos="2743200" algn="l"/>
                  <a:tab pos="3200400" algn="l"/>
                  <a:tab pos="3657600" algn="l"/>
                  <a:tab pos="4114800" algn="l"/>
                  <a:tab pos="4572000" algn="l"/>
                  <a:tab pos="5029200" algn="l"/>
                  <a:tab pos="5486400" algn="l"/>
                  <a:tab pos="5943600" algn="l"/>
                  <a:tab pos="6400800" algn="l"/>
                  <a:tab pos="6858000" algn="l"/>
                  <a:tab pos="7315200" algn="l"/>
                  <a:tab pos="7772400" algn="l"/>
                  <a:tab pos="8229600" algn="l"/>
                  <a:tab pos="8686800" algn="l"/>
                  <a:tab pos="9144000" algn="l"/>
                </a:tabLst>
                <a:defRPr sz="2000">
                  <a:solidFill>
                    <a:schemeClr val="tx1"/>
                  </a:solidFill>
                  <a:latin typeface="Calibri" panose="020F050202020403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467" b="1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Laboratory of Translational Genomics</a:t>
              </a:r>
            </a:p>
            <a:p>
              <a:pPr algn="ctr" eaLnBrk="1" hangingPunct="1">
                <a:spcBef>
                  <a:spcPct val="0"/>
                </a:spcBef>
                <a:buFontTx/>
                <a:buNone/>
              </a:pPr>
              <a:r>
                <a:rPr lang="en-US" altLang="en-US" sz="1200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Ludmila Prokunina-Olsson, Ph.D., </a:t>
              </a:r>
              <a:r>
                <a:rPr lang="en-US" altLang="en-US" sz="933">
                  <a:solidFill>
                    <a:srgbClr val="000000"/>
                  </a:solidFill>
                  <a:latin typeface="Arial" panose="020B0604020202020204" pitchFamily="34" charset="0"/>
                  <a:ea typeface="WenQuanYi Micro Hei"/>
                  <a:cs typeface="WenQuanYi Micro Hei"/>
                </a:rPr>
                <a:t>Director</a:t>
              </a:r>
            </a:p>
          </p:txBody>
        </p:sp>
        <p:sp>
          <p:nvSpPr>
            <p:cNvPr id="3108" name="Freeform 27">
              <a:extLst>
                <a:ext uri="{FF2B5EF4-FFF2-40B4-BE49-F238E27FC236}">
                  <a16:creationId xmlns:a16="http://schemas.microsoft.com/office/drawing/2014/main" id="{70A14F3B-F450-1575-58DB-60E73DBFAFCF}"/>
                </a:ext>
              </a:extLst>
            </p:cNvPr>
            <p:cNvSpPr>
              <a:spLocks noChangeArrowheads="1"/>
            </p:cNvSpPr>
            <p:nvPr/>
          </p:nvSpPr>
          <p:spPr bwMode="auto">
            <a:xfrm>
              <a:off x="4979988" y="4629150"/>
              <a:ext cx="3665537" cy="457200"/>
            </a:xfrm>
            <a:custGeom>
              <a:avLst/>
              <a:gdLst>
                <a:gd name="T0" fmla="*/ 0 w 1290"/>
                <a:gd name="T1" fmla="*/ 2147483646 h 496"/>
                <a:gd name="T2" fmla="*/ 2147483646 w 1290"/>
                <a:gd name="T3" fmla="*/ 2147483646 h 496"/>
                <a:gd name="T4" fmla="*/ 2147483646 w 1290"/>
                <a:gd name="T5" fmla="*/ 0 h 496"/>
                <a:gd name="T6" fmla="*/ 0 w 1290"/>
                <a:gd name="T7" fmla="*/ 0 h 496"/>
                <a:gd name="T8" fmla="*/ 0 w 1290"/>
                <a:gd name="T9" fmla="*/ 2147483646 h 496"/>
                <a:gd name="T10" fmla="*/ 0 60000 65536"/>
                <a:gd name="T11" fmla="*/ 0 60000 65536"/>
                <a:gd name="T12" fmla="*/ 0 60000 65536"/>
                <a:gd name="T13" fmla="*/ 0 60000 65536"/>
                <a:gd name="T14" fmla="*/ 0 60000 65536"/>
                <a:gd name="T15" fmla="*/ 0 w 1290"/>
                <a:gd name="T16" fmla="*/ 0 h 496"/>
                <a:gd name="T17" fmla="*/ 1290 w 1290"/>
                <a:gd name="T18" fmla="*/ 496 h 496"/>
              </a:gdLst>
              <a:ahLst/>
              <a:cxnLst>
                <a:cxn ang="T10">
                  <a:pos x="T0" y="T1"/>
                </a:cxn>
                <a:cxn ang="T11">
                  <a:pos x="T2" y="T3"/>
                </a:cxn>
                <a:cxn ang="T12">
                  <a:pos x="T4" y="T5"/>
                </a:cxn>
                <a:cxn ang="T13">
                  <a:pos x="T6" y="T7"/>
                </a:cxn>
                <a:cxn ang="T14">
                  <a:pos x="T8" y="T9"/>
                </a:cxn>
              </a:cxnLst>
              <a:rect l="T15" t="T16" r="T17" b="T18"/>
              <a:pathLst>
                <a:path w="1290" h="496">
                  <a:moveTo>
                    <a:pt x="0" y="495"/>
                  </a:moveTo>
                  <a:lnTo>
                    <a:pt x="1289" y="495"/>
                  </a:lnTo>
                  <a:lnTo>
                    <a:pt x="1289" y="0"/>
                  </a:lnTo>
                  <a:lnTo>
                    <a:pt x="0" y="0"/>
                  </a:lnTo>
                  <a:lnTo>
                    <a:pt x="0" y="495"/>
                  </a:lnTo>
                </a:path>
              </a:pathLst>
            </a:custGeom>
            <a:noFill/>
            <a:ln w="12600">
              <a:solidFill>
                <a:schemeClr val="tx1"/>
              </a:solidFill>
              <a:round/>
              <a:headEnd/>
              <a:tailEnd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</a:extLst>
          </p:spPr>
          <p:txBody>
            <a:bodyPr wrap="none" anchor="ctr"/>
            <a:lstStyle/>
            <a:p>
              <a:endParaRPr lang="en-US" sz="2400"/>
            </a:p>
          </p:txBody>
        </p:sp>
      </p:grpSp>
      <p:cxnSp>
        <p:nvCxnSpPr>
          <p:cNvPr id="139" name="Straight Connector 138">
            <a:extLst>
              <a:ext uri="{FF2B5EF4-FFF2-40B4-BE49-F238E27FC236}">
                <a16:creationId xmlns:a16="http://schemas.microsoft.com/office/drawing/2014/main" id="{DAE6C7DA-2EB2-3D21-E499-8D15F2D7E2E4}"/>
              </a:ext>
            </a:extLst>
          </p:cNvPr>
          <p:cNvCxnSpPr>
            <a:cxnSpLocks/>
          </p:cNvCxnSpPr>
          <p:nvPr/>
        </p:nvCxnSpPr>
        <p:spPr>
          <a:xfrm flipH="1">
            <a:off x="5607051" y="4533900"/>
            <a:ext cx="1022349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0" name="Straight Connector 139">
            <a:extLst>
              <a:ext uri="{FF2B5EF4-FFF2-40B4-BE49-F238E27FC236}">
                <a16:creationId xmlns:a16="http://schemas.microsoft.com/office/drawing/2014/main" id="{714E3CB4-6BC8-A38A-AD42-5CA9BBE48604}"/>
              </a:ext>
            </a:extLst>
          </p:cNvPr>
          <p:cNvCxnSpPr>
            <a:cxnSpLocks/>
          </p:cNvCxnSpPr>
          <p:nvPr/>
        </p:nvCxnSpPr>
        <p:spPr>
          <a:xfrm flipH="1">
            <a:off x="5621867" y="5198533"/>
            <a:ext cx="1001184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1" name="Straight Connector 140">
            <a:extLst>
              <a:ext uri="{FF2B5EF4-FFF2-40B4-BE49-F238E27FC236}">
                <a16:creationId xmlns:a16="http://schemas.microsoft.com/office/drawing/2014/main" id="{9E09E201-CDEA-A262-36BC-9F2D802D4CDE}"/>
              </a:ext>
            </a:extLst>
          </p:cNvPr>
          <p:cNvCxnSpPr>
            <a:cxnSpLocks/>
          </p:cNvCxnSpPr>
          <p:nvPr/>
        </p:nvCxnSpPr>
        <p:spPr>
          <a:xfrm flipH="1">
            <a:off x="5609167" y="5852584"/>
            <a:ext cx="10117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42" name="Straight Connector 141">
            <a:extLst>
              <a:ext uri="{FF2B5EF4-FFF2-40B4-BE49-F238E27FC236}">
                <a16:creationId xmlns:a16="http://schemas.microsoft.com/office/drawing/2014/main" id="{360BFD0F-F84E-D699-3820-E766FEF0EEC5}"/>
              </a:ext>
            </a:extLst>
          </p:cNvPr>
          <p:cNvCxnSpPr>
            <a:cxnSpLocks/>
          </p:cNvCxnSpPr>
          <p:nvPr/>
        </p:nvCxnSpPr>
        <p:spPr>
          <a:xfrm flipH="1">
            <a:off x="5621867" y="6504517"/>
            <a:ext cx="1011767" cy="0"/>
          </a:xfrm>
          <a:prstGeom prst="line">
            <a:avLst/>
          </a:prstGeom>
          <a:ln w="19050">
            <a:solidFill>
              <a:schemeClr val="tx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3096" name="Freeform 18">
            <a:extLst>
              <a:ext uri="{FF2B5EF4-FFF2-40B4-BE49-F238E27FC236}">
                <a16:creationId xmlns:a16="http://schemas.microsoft.com/office/drawing/2014/main" id="{48618F06-4143-A35F-18DB-D2E7BEAFC116}"/>
              </a:ext>
            </a:extLst>
          </p:cNvPr>
          <p:cNvSpPr>
            <a:spLocks/>
          </p:cNvSpPr>
          <p:nvPr/>
        </p:nvSpPr>
        <p:spPr bwMode="auto">
          <a:xfrm flipV="1">
            <a:off x="3149601" y="984251"/>
            <a:ext cx="192617" cy="67733"/>
          </a:xfrm>
          <a:custGeom>
            <a:avLst/>
            <a:gdLst>
              <a:gd name="T0" fmla="*/ 0 w 322"/>
              <a:gd name="T1" fmla="*/ 0 h 1"/>
              <a:gd name="T2" fmla="*/ 2147483646 w 322"/>
              <a:gd name="T3" fmla="*/ 0 h 1"/>
              <a:gd name="T4" fmla="*/ 0 60000 65536"/>
              <a:gd name="T5" fmla="*/ 0 60000 65536"/>
              <a:gd name="T6" fmla="*/ 0 w 322"/>
              <a:gd name="T7" fmla="*/ 0 h 1"/>
              <a:gd name="T8" fmla="*/ 322 w 32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1">
                <a:moveTo>
                  <a:pt x="0" y="0"/>
                </a:moveTo>
                <a:lnTo>
                  <a:pt x="321" y="0"/>
                </a:lnTo>
              </a:path>
            </a:pathLst>
          </a:custGeom>
          <a:noFill/>
          <a:ln w="12700" cap="rnd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097" name="Freeform 18">
            <a:extLst>
              <a:ext uri="{FF2B5EF4-FFF2-40B4-BE49-F238E27FC236}">
                <a16:creationId xmlns:a16="http://schemas.microsoft.com/office/drawing/2014/main" id="{65C7FF31-0632-8FB5-B072-8872161C7A01}"/>
              </a:ext>
            </a:extLst>
          </p:cNvPr>
          <p:cNvSpPr>
            <a:spLocks/>
          </p:cNvSpPr>
          <p:nvPr/>
        </p:nvSpPr>
        <p:spPr bwMode="auto">
          <a:xfrm>
            <a:off x="3194051" y="1968500"/>
            <a:ext cx="148167" cy="61384"/>
          </a:xfrm>
          <a:custGeom>
            <a:avLst/>
            <a:gdLst>
              <a:gd name="T0" fmla="*/ 0 w 322"/>
              <a:gd name="T1" fmla="*/ 0 h 1"/>
              <a:gd name="T2" fmla="*/ 2147483646 w 322"/>
              <a:gd name="T3" fmla="*/ 0 h 1"/>
              <a:gd name="T4" fmla="*/ 0 60000 65536"/>
              <a:gd name="T5" fmla="*/ 0 60000 65536"/>
              <a:gd name="T6" fmla="*/ 0 w 322"/>
              <a:gd name="T7" fmla="*/ 0 h 1"/>
              <a:gd name="T8" fmla="*/ 322 w 32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1">
                <a:moveTo>
                  <a:pt x="0" y="0"/>
                </a:moveTo>
                <a:lnTo>
                  <a:pt x="321" y="0"/>
                </a:lnTo>
              </a:path>
            </a:pathLst>
          </a:custGeom>
          <a:noFill/>
          <a:ln w="12700" cap="rnd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098" name="Rectangle 19">
            <a:extLst>
              <a:ext uri="{FF2B5EF4-FFF2-40B4-BE49-F238E27FC236}">
                <a16:creationId xmlns:a16="http://schemas.microsoft.com/office/drawing/2014/main" id="{DDF819C0-FB59-9F01-AB87-568E6BAEC0A6}"/>
              </a:ext>
            </a:extLst>
          </p:cNvPr>
          <p:cNvSpPr>
            <a:spLocks noChangeArrowheads="1"/>
          </p:cNvSpPr>
          <p:nvPr/>
        </p:nvSpPr>
        <p:spPr bwMode="auto">
          <a:xfrm>
            <a:off x="9042400" y="1858433"/>
            <a:ext cx="3048000" cy="41043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Cancer Genomics Research Lab</a:t>
            </a:r>
          </a:p>
          <a:p>
            <a:pPr algn="ctr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Stephen J. Chanock, M.D.,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Director</a:t>
            </a:r>
            <a:endParaRPr lang="en-US" altLang="en-US" sz="1200">
              <a:solidFill>
                <a:srgbClr val="000000"/>
              </a:solidFill>
              <a:latin typeface="Arial" panose="020B0604020202020204" pitchFamily="34" charset="0"/>
              <a:ea typeface="MS PGothic" panose="020B0600070205080204" pitchFamily="34" charset="-128"/>
            </a:endParaRPr>
          </a:p>
        </p:txBody>
      </p:sp>
      <p:sp>
        <p:nvSpPr>
          <p:cNvPr id="3099" name="Freeform 20">
            <a:extLst>
              <a:ext uri="{FF2B5EF4-FFF2-40B4-BE49-F238E27FC236}">
                <a16:creationId xmlns:a16="http://schemas.microsoft.com/office/drawing/2014/main" id="{0A9C6265-6D40-CA22-CBC6-EA16A83495C9}"/>
              </a:ext>
            </a:extLst>
          </p:cNvPr>
          <p:cNvSpPr>
            <a:spLocks/>
          </p:cNvSpPr>
          <p:nvPr/>
        </p:nvSpPr>
        <p:spPr bwMode="auto">
          <a:xfrm>
            <a:off x="9042400" y="1758951"/>
            <a:ext cx="3048000" cy="609600"/>
          </a:xfrm>
          <a:custGeom>
            <a:avLst/>
            <a:gdLst>
              <a:gd name="T0" fmla="*/ 0 w 1245"/>
              <a:gd name="T1" fmla="*/ 2147483646 h 536"/>
              <a:gd name="T2" fmla="*/ 2147483646 w 1245"/>
              <a:gd name="T3" fmla="*/ 2147483646 h 536"/>
              <a:gd name="T4" fmla="*/ 2147483646 w 1245"/>
              <a:gd name="T5" fmla="*/ 0 h 536"/>
              <a:gd name="T6" fmla="*/ 0 w 1245"/>
              <a:gd name="T7" fmla="*/ 0 h 536"/>
              <a:gd name="T8" fmla="*/ 0 w 1245"/>
              <a:gd name="T9" fmla="*/ 2147483646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5"/>
              <a:gd name="T16" fmla="*/ 0 h 536"/>
              <a:gd name="T17" fmla="*/ 1245 w 1245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5" h="536">
                <a:moveTo>
                  <a:pt x="0" y="535"/>
                </a:moveTo>
                <a:lnTo>
                  <a:pt x="1244" y="535"/>
                </a:lnTo>
                <a:lnTo>
                  <a:pt x="1244" y="0"/>
                </a:lnTo>
                <a:lnTo>
                  <a:pt x="0" y="0"/>
                </a:lnTo>
                <a:lnTo>
                  <a:pt x="0" y="535"/>
                </a:lnTo>
              </a:path>
            </a:pathLst>
          </a:custGeom>
          <a:noFill/>
          <a:ln w="12700" cap="rnd">
            <a:solidFill>
              <a:schemeClr val="tx1"/>
            </a:solidFill>
            <a:prstDash val="dash"/>
            <a:round/>
            <a:headEnd/>
            <a:tailEnd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101" name="TextBox 44">
            <a:extLst>
              <a:ext uri="{FF2B5EF4-FFF2-40B4-BE49-F238E27FC236}">
                <a16:creationId xmlns:a16="http://schemas.microsoft.com/office/drawing/2014/main" id="{0370C2B9-E616-402D-826E-9AF59F03CCFE}"/>
              </a:ext>
            </a:extLst>
          </p:cNvPr>
          <p:cNvSpPr txBox="1">
            <a:spLocks noChangeArrowheads="1"/>
          </p:cNvSpPr>
          <p:nvPr/>
        </p:nvSpPr>
        <p:spPr bwMode="auto">
          <a:xfrm>
            <a:off x="6646334" y="6231467"/>
            <a:ext cx="4868333" cy="5027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Radiation Epidemiology Branch</a:t>
            </a:r>
          </a:p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Lindsay Morton, Ph.D.,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Director</a:t>
            </a:r>
          </a:p>
        </p:txBody>
      </p:sp>
      <p:sp>
        <p:nvSpPr>
          <p:cNvPr id="3102" name="Freeform 18">
            <a:extLst>
              <a:ext uri="{FF2B5EF4-FFF2-40B4-BE49-F238E27FC236}">
                <a16:creationId xmlns:a16="http://schemas.microsoft.com/office/drawing/2014/main" id="{3F553C9A-14D1-7D70-AC46-8C2262BCE3E0}"/>
              </a:ext>
            </a:extLst>
          </p:cNvPr>
          <p:cNvSpPr>
            <a:spLocks/>
          </p:cNvSpPr>
          <p:nvPr/>
        </p:nvSpPr>
        <p:spPr bwMode="auto">
          <a:xfrm flipV="1">
            <a:off x="8839201" y="1049867"/>
            <a:ext cx="184151" cy="63500"/>
          </a:xfrm>
          <a:custGeom>
            <a:avLst/>
            <a:gdLst>
              <a:gd name="T0" fmla="*/ 0 w 322"/>
              <a:gd name="T1" fmla="*/ 0 h 1"/>
              <a:gd name="T2" fmla="*/ 2147483646 w 322"/>
              <a:gd name="T3" fmla="*/ 0 h 1"/>
              <a:gd name="T4" fmla="*/ 0 60000 65536"/>
              <a:gd name="T5" fmla="*/ 0 60000 65536"/>
              <a:gd name="T6" fmla="*/ 0 w 322"/>
              <a:gd name="T7" fmla="*/ 0 h 1"/>
              <a:gd name="T8" fmla="*/ 322 w 32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1">
                <a:moveTo>
                  <a:pt x="0" y="0"/>
                </a:moveTo>
                <a:lnTo>
                  <a:pt x="321" y="0"/>
                </a:lnTo>
              </a:path>
            </a:pathLst>
          </a:custGeom>
          <a:noFill/>
          <a:ln w="12700" cap="rnd">
            <a:solidFill>
              <a:schemeClr val="tx1"/>
            </a:solidFill>
            <a:prstDash val="solid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103" name="Freeform 18">
            <a:extLst>
              <a:ext uri="{FF2B5EF4-FFF2-40B4-BE49-F238E27FC236}">
                <a16:creationId xmlns:a16="http://schemas.microsoft.com/office/drawing/2014/main" id="{1078C64C-D1C3-1596-5317-9DE9026512E4}"/>
              </a:ext>
            </a:extLst>
          </p:cNvPr>
          <p:cNvSpPr>
            <a:spLocks/>
          </p:cNvSpPr>
          <p:nvPr/>
        </p:nvSpPr>
        <p:spPr bwMode="auto">
          <a:xfrm>
            <a:off x="8839201" y="2065867"/>
            <a:ext cx="148167" cy="63500"/>
          </a:xfrm>
          <a:custGeom>
            <a:avLst/>
            <a:gdLst>
              <a:gd name="T0" fmla="*/ 0 w 322"/>
              <a:gd name="T1" fmla="*/ 0 h 1"/>
              <a:gd name="T2" fmla="*/ 2147483646 w 322"/>
              <a:gd name="T3" fmla="*/ 0 h 1"/>
              <a:gd name="T4" fmla="*/ 0 60000 65536"/>
              <a:gd name="T5" fmla="*/ 0 60000 65536"/>
              <a:gd name="T6" fmla="*/ 0 w 322"/>
              <a:gd name="T7" fmla="*/ 0 h 1"/>
              <a:gd name="T8" fmla="*/ 322 w 322"/>
              <a:gd name="T9" fmla="*/ 1 h 1"/>
            </a:gdLst>
            <a:ahLst/>
            <a:cxnLst>
              <a:cxn ang="T4">
                <a:pos x="T0" y="T1"/>
              </a:cxn>
              <a:cxn ang="T5">
                <a:pos x="T2" y="T3"/>
              </a:cxn>
            </a:cxnLst>
            <a:rect l="T6" t="T7" r="T8" b="T9"/>
            <a:pathLst>
              <a:path w="322" h="1">
                <a:moveTo>
                  <a:pt x="0" y="0"/>
                </a:moveTo>
                <a:lnTo>
                  <a:pt x="321" y="0"/>
                </a:lnTo>
              </a:path>
            </a:pathLst>
          </a:custGeom>
          <a:noFill/>
          <a:ln w="12700" cap="rnd">
            <a:solidFill>
              <a:schemeClr val="tx1"/>
            </a:solidFill>
            <a:prstDash val="dash"/>
            <a:round/>
            <a:headEnd type="none" w="sm" len="sm"/>
            <a:tailEnd type="none" w="sm" len="sm"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105" name="Rectangle 16">
            <a:extLst>
              <a:ext uri="{FF2B5EF4-FFF2-40B4-BE49-F238E27FC236}">
                <a16:creationId xmlns:a16="http://schemas.microsoft.com/office/drawing/2014/main" id="{E3BA66D7-20DA-63FC-2016-50B67B2DB05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26018" y="6203952"/>
            <a:ext cx="4887383" cy="6032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Integrative Tumor Epidemiology Branch</a:t>
            </a:r>
          </a:p>
          <a:p>
            <a:pPr algn="ctr">
              <a:spcBef>
                <a:spcPct val="0"/>
              </a:spcBef>
              <a:buFont typeface="Arial" panose="020B0604020202020204" pitchFamily="34" charset="0"/>
              <a:buNone/>
            </a:pPr>
            <a:r>
              <a:rPr lang="en-US" altLang="en-US" sz="120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Gretchen Gierach, Ph.D., </a:t>
            </a:r>
            <a:r>
              <a:rPr lang="en-US" altLang="en-US" sz="933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Director</a:t>
            </a:r>
          </a:p>
        </p:txBody>
      </p:sp>
      <p:sp>
        <p:nvSpPr>
          <p:cNvPr id="3106" name="Line 38">
            <a:extLst>
              <a:ext uri="{FF2B5EF4-FFF2-40B4-BE49-F238E27FC236}">
                <a16:creationId xmlns:a16="http://schemas.microsoft.com/office/drawing/2014/main" id="{032EE200-8F2D-ED26-46FF-8AF78133797D}"/>
              </a:ext>
            </a:extLst>
          </p:cNvPr>
          <p:cNvSpPr>
            <a:spLocks noChangeShapeType="1"/>
          </p:cNvSpPr>
          <p:nvPr/>
        </p:nvSpPr>
        <p:spPr bwMode="auto">
          <a:xfrm>
            <a:off x="6096000" y="2698750"/>
            <a:ext cx="0" cy="131233"/>
          </a:xfrm>
          <a:prstGeom prst="line">
            <a:avLst/>
          </a:prstGeom>
          <a:noFill/>
          <a:ln w="19050">
            <a:solidFill>
              <a:schemeClr val="tx1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en-US" sz="2400"/>
          </a:p>
        </p:txBody>
      </p:sp>
      <p:sp>
        <p:nvSpPr>
          <p:cNvPr id="3100" name="Freeform 19">
            <a:extLst>
              <a:ext uri="{FF2B5EF4-FFF2-40B4-BE49-F238E27FC236}">
                <a16:creationId xmlns:a16="http://schemas.microsoft.com/office/drawing/2014/main" id="{88A21E3B-BAA0-9EF2-3976-71EC22692461}"/>
              </a:ext>
            </a:extLst>
          </p:cNvPr>
          <p:cNvSpPr>
            <a:spLocks noChangeArrowheads="1"/>
          </p:cNvSpPr>
          <p:nvPr/>
        </p:nvSpPr>
        <p:spPr bwMode="auto">
          <a:xfrm>
            <a:off x="3520017" y="2829983"/>
            <a:ext cx="5232400" cy="1261536"/>
          </a:xfrm>
          <a:custGeom>
            <a:avLst/>
            <a:gdLst>
              <a:gd name="T0" fmla="*/ 0 w 1245"/>
              <a:gd name="T1" fmla="*/ 2147483646 h 536"/>
              <a:gd name="T2" fmla="*/ 2147483646 w 1245"/>
              <a:gd name="T3" fmla="*/ 2147483646 h 536"/>
              <a:gd name="T4" fmla="*/ 2147483646 w 1245"/>
              <a:gd name="T5" fmla="*/ 0 h 536"/>
              <a:gd name="T6" fmla="*/ 0 w 1245"/>
              <a:gd name="T7" fmla="*/ 0 h 536"/>
              <a:gd name="T8" fmla="*/ 0 w 1245"/>
              <a:gd name="T9" fmla="*/ 2147483646 h 536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  <a:gd name="T15" fmla="*/ 0 w 1245"/>
              <a:gd name="T16" fmla="*/ 0 h 536"/>
              <a:gd name="T17" fmla="*/ 1245 w 1245"/>
              <a:gd name="T18" fmla="*/ 536 h 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T15" t="T16" r="T17" b="T18"/>
            <a:pathLst>
              <a:path w="1245" h="536">
                <a:moveTo>
                  <a:pt x="0" y="535"/>
                </a:moveTo>
                <a:lnTo>
                  <a:pt x="1244" y="535"/>
                </a:lnTo>
                <a:lnTo>
                  <a:pt x="1244" y="0"/>
                </a:lnTo>
                <a:lnTo>
                  <a:pt x="0" y="0"/>
                </a:lnTo>
                <a:lnTo>
                  <a:pt x="0" y="535"/>
                </a:lnTo>
              </a:path>
            </a:pathLst>
          </a:custGeom>
          <a:solidFill>
            <a:schemeClr val="bg1"/>
          </a:solidFill>
          <a:ln w="12600">
            <a:solidFill>
              <a:schemeClr val="tx1"/>
            </a:solidFill>
            <a:prstDash val="solid"/>
            <a:round/>
            <a:headEnd/>
            <a:tailEnd/>
          </a:ln>
        </p:spPr>
        <p:txBody>
          <a:bodyPr wrap="none" anchor="ctr"/>
          <a:lstStyle/>
          <a:p>
            <a:endParaRPr lang="en-US" sz="2400"/>
          </a:p>
        </p:txBody>
      </p:sp>
      <p:sp>
        <p:nvSpPr>
          <p:cNvPr id="3104" name="Rectangle 18">
            <a:extLst>
              <a:ext uri="{FF2B5EF4-FFF2-40B4-BE49-F238E27FC236}">
                <a16:creationId xmlns:a16="http://schemas.microsoft.com/office/drawing/2014/main" id="{16B26140-31F3-357E-9F2A-159D0351998A}"/>
              </a:ext>
            </a:extLst>
          </p:cNvPr>
          <p:cNvSpPr>
            <a:spLocks noChangeArrowheads="1"/>
          </p:cNvSpPr>
          <p:nvPr/>
        </p:nvSpPr>
        <p:spPr bwMode="auto">
          <a:xfrm>
            <a:off x="3474508" y="2834216"/>
            <a:ext cx="5232400" cy="120039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0" tIns="0" rIns="0" bIns="0">
            <a:spAutoFit/>
          </a:bodyPr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tabLst>
                <a:tab pos="0" algn="l"/>
                <a:tab pos="457200" algn="l"/>
                <a:tab pos="914400" algn="l"/>
                <a:tab pos="1371600" algn="l"/>
                <a:tab pos="1828800" algn="l"/>
                <a:tab pos="2286000" algn="l"/>
                <a:tab pos="2743200" algn="l"/>
                <a:tab pos="3200400" algn="l"/>
                <a:tab pos="3657600" algn="l"/>
                <a:tab pos="4114800" algn="l"/>
                <a:tab pos="4572000" algn="l"/>
                <a:tab pos="5029200" algn="l"/>
                <a:tab pos="5486400" algn="l"/>
                <a:tab pos="5943600" algn="l"/>
                <a:tab pos="6400800" algn="l"/>
                <a:tab pos="6858000" algn="l"/>
                <a:tab pos="7315200" algn="l"/>
                <a:tab pos="7772400" algn="l"/>
                <a:tab pos="8229600" algn="l"/>
                <a:tab pos="8686800" algn="l"/>
                <a:tab pos="9144000" algn="l"/>
              </a:tabLst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en-US" sz="1467" b="1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Trans-Divisional Research Program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Peter Kraft,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Director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Jonas Almeida,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</a:rPr>
              <a:t>Director of Data Science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Mia Gaudet,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</a:rPr>
              <a:t>Connect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WenQuanYi Micro Hei"/>
                <a:cs typeface="WenQuanYi Micro Hei"/>
              </a:rPr>
              <a:t> Senior Scientist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</a:rPr>
              <a:t>Wendy Wong,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</a:rPr>
              <a:t>Senior Bioinformatician</a:t>
            </a:r>
          </a:p>
          <a:p>
            <a:pPr algn="ctr">
              <a:spcBef>
                <a:spcPct val="0"/>
              </a:spcBef>
              <a:spcAft>
                <a:spcPts val="133"/>
              </a:spcAft>
              <a:buNone/>
            </a:pPr>
            <a:r>
              <a:rPr lang="en-US" altLang="en-US" sz="1200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Maria Teresa Landi, M.D., Ph.D., </a:t>
            </a:r>
            <a:r>
              <a:rPr lang="en-US" altLang="en-US" sz="933" dirty="0">
                <a:solidFill>
                  <a:srgbClr val="000000"/>
                </a:solidFill>
                <a:latin typeface="Arial" panose="020B0604020202020204" pitchFamily="34" charset="0"/>
                <a:ea typeface="MS PGothic" panose="020B0600070205080204" pitchFamily="34" charset="-128"/>
              </a:rPr>
              <a:t>Senior Advisor for Genomic Epidemiology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364</Words>
  <Application>Microsoft Office PowerPoint</Application>
  <PresentationFormat>Widescreen</PresentationFormat>
  <Paragraphs>45</Paragraphs>
  <Slides>1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</vt:i4>
      </vt:variant>
    </vt:vector>
  </HeadingPairs>
  <TitlesOfParts>
    <vt:vector size="6" baseType="lpstr">
      <vt:lpstr>MS PGothic</vt:lpstr>
      <vt:lpstr>Aptos</vt:lpstr>
      <vt:lpstr>Aptos Display</vt:lpstr>
      <vt:lpstr>Arial</vt:lpstr>
      <vt:lpstr>Office Theme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Davis Lynn, Brittny (NIH/NCI) [E]</dc:creator>
  <cp:lastModifiedBy>Davis Lynn, Brittny (NIH/NCI) [E]</cp:lastModifiedBy>
  <cp:revision>1</cp:revision>
  <dcterms:created xsi:type="dcterms:W3CDTF">2024-10-10T15:55:21Z</dcterms:created>
  <dcterms:modified xsi:type="dcterms:W3CDTF">2024-10-10T15:56:10Z</dcterms:modified>
</cp:coreProperties>
</file>