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13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7CE81-3871-4770-ADCE-9706F54DC2D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7E91B-8BC8-4DEB-8818-56ECA4D2B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6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D0B228A-4CDC-CA29-3522-0295F269A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446B2332-5E37-8330-B31F-D79294D4A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069D7E19-2E72-7685-EFE5-99A76A1EE2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94E0D59-51C2-4367-8D82-1F1F7630B5E6}" type="slidenum">
              <a:rPr lang="en-US" altLang="en-US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1</a:t>
            </a:fld>
            <a:endParaRPr lang="en-US" altLang="en-US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F5EA-BFEB-7A2C-D680-297619BC8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842AB-CB8B-CD4E-0B8D-8F00638BD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FEC35-EEB0-8FB6-3B8C-F770F7858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8366-D65C-4ED2-BC29-995648198B8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3D82F-96BB-3119-AF64-515F2870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4711C-1C2F-AF3A-1A8E-83A22F161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BFEA-6D6A-46CD-889A-A6D1A657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2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3DEAD-63B9-7960-7D73-2CCFD5DB2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23E7F-49BE-710F-91F7-76AFD2D2B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F006A-9004-4705-4F61-DB5924E5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8366-D65C-4ED2-BC29-995648198B8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27862-1A50-B218-7CC4-D3CC6FCC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DC6D3-8DB3-FC1E-130C-A131C6B1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BFEA-6D6A-46CD-889A-A6D1A657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3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ECD9AF-48CE-10CA-78BF-4E0D1B2DD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5E2EC-607A-9B2C-9B2F-6BA36E731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893A8-6EBA-44C5-D0E0-98624C1A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8366-D65C-4ED2-BC29-995648198B8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D30F3-547E-6C0E-4519-E448E646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39114-2355-8169-F3D8-0A555180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BFEA-6D6A-46CD-889A-A6D1A657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0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86220-F846-7325-D2B6-91D1AD06E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4A084-17F7-0853-EC2A-5C9E2DCE5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E5833-0D8B-AE70-D122-42801C537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8366-D65C-4ED2-BC29-995648198B8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24AFE-F94D-A083-D6EA-E96135700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95A27-B241-8939-4DA2-574D30E1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BFEA-6D6A-46CD-889A-A6D1A657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3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32E5B-8488-CD8D-40D3-43A88FAC7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922D9-E16D-F76E-DD06-EC062AD4A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FDBB9-82A0-51A5-9B92-7EF8E1FD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8366-D65C-4ED2-BC29-995648198B8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43887-7B26-7C5F-DA39-C7C68E0E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BA775-D121-4114-788B-9830AF0E0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BFEA-6D6A-46CD-889A-A6D1A657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0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FB89-72D8-8C73-F05E-01A7AAB3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B4FC3-5984-F1BB-956B-32EFED7B1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30777-F164-9BAD-8D6A-E753CD448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6BCF4-9B14-390F-1B33-822115CD8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8366-D65C-4ED2-BC29-995648198B8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972D2-64F5-EA57-79A2-1E12B1E43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BA804-36BB-2333-9705-B067F3F7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BFEA-6D6A-46CD-889A-A6D1A657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7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2B7B0-0CB8-85CD-7221-896A13E52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59ED3-0A2A-374F-1D7F-36B567788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04AE4-3056-64BB-748F-C00C7D17A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DAD90-E91E-4138-8702-6FE2F57B0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F850A1-6BB0-CCB2-6042-B3EB3B725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92CCD3-A9DF-BF8C-5FFB-79CBD4049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8366-D65C-4ED2-BC29-995648198B8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7B7EB3-7FEC-B2D8-6E16-492DE5B5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7541F7-389F-11B3-D103-5EA50C944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BFEA-6D6A-46CD-889A-A6D1A657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6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40747-D811-A29E-78DF-303E03ADC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517877-57BA-D015-E32B-B9A0DA834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8366-D65C-4ED2-BC29-995648198B8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3D429B-B6EC-3125-6A16-D6CB3CD3A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D5CF9-522B-6726-C578-51A6A1BB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BFEA-6D6A-46CD-889A-A6D1A657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3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710E4-5CB8-0FFF-D7CF-AF2BE4E8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8366-D65C-4ED2-BC29-995648198B8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E236A-462B-98A8-2168-B647E55A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473D5-A48A-2D52-4293-DC2829F51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BFEA-6D6A-46CD-889A-A6D1A657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6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A875B-C3DA-584C-3416-6E016E708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41952-11C1-E537-4774-033ADBD70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3F142-ED7A-723E-22C9-5BB0F139A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83B95-FD38-EAF9-11EA-71A71E7FB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8366-D65C-4ED2-BC29-995648198B8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1ACBB-DBA7-DB8B-8356-42872B9AA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7BD7A-29AD-1A00-8B03-A320BFB7A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BFEA-6D6A-46CD-889A-A6D1A657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6F48-4D4B-88DA-50E9-2E4494E64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AA8F58-79F3-F884-9B08-0CF62DA43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C25F4-A20A-0ABF-87C1-2281CFF49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61BBF-4C14-253E-EE07-86F5A6B17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8366-D65C-4ED2-BC29-995648198B8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1C392-FF6B-57FC-7B8F-E6C0D095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82F42-1D66-F307-96C7-251FA3DC7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BFEA-6D6A-46CD-889A-A6D1A657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79C855-EC87-BD43-4D60-F18FEBFA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7C70C-ACA8-9DD3-3760-586DE85B7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03241-2B22-AD79-1F6E-D73E8D3C9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CC8366-D65C-4ED2-BC29-995648198B8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E25F9-FF1A-BDCA-0FC0-EF9E96D49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C7E2-3FFB-89CE-5F06-593681CED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E5BFEA-6D6A-46CD-889A-A6D1A657B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1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2D9964F-D666-8BF1-C1DA-E1718941A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1"/>
            <a:ext cx="12192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NATIONAL CANCER INSTITUTE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Division of Cancer Epidemiology and Genetics</a:t>
            </a:r>
          </a:p>
        </p:txBody>
      </p:sp>
      <p:sp>
        <p:nvSpPr>
          <p:cNvPr id="3075" name="Freeform 4">
            <a:extLst>
              <a:ext uri="{FF2B5EF4-FFF2-40B4-BE49-F238E27FC236}">
                <a16:creationId xmlns:a16="http://schemas.microsoft.com/office/drawing/2014/main" id="{8E86F96D-6F61-82F6-3A41-F28C5D379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740833"/>
            <a:ext cx="5486400" cy="1953683"/>
          </a:xfrm>
          <a:custGeom>
            <a:avLst/>
            <a:gdLst>
              <a:gd name="T0" fmla="*/ 0 w 1760"/>
              <a:gd name="T1" fmla="*/ 2147483646 h 637"/>
              <a:gd name="T2" fmla="*/ 2147483646 w 1760"/>
              <a:gd name="T3" fmla="*/ 2147483646 h 637"/>
              <a:gd name="T4" fmla="*/ 2147483646 w 1760"/>
              <a:gd name="T5" fmla="*/ 0 h 637"/>
              <a:gd name="T6" fmla="*/ 0 w 1760"/>
              <a:gd name="T7" fmla="*/ 0 h 637"/>
              <a:gd name="T8" fmla="*/ 0 w 1760"/>
              <a:gd name="T9" fmla="*/ 2147483646 h 6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0"/>
              <a:gd name="T16" fmla="*/ 0 h 637"/>
              <a:gd name="T17" fmla="*/ 1760 w 1760"/>
              <a:gd name="T18" fmla="*/ 637 h 6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0" h="637">
                <a:moveTo>
                  <a:pt x="0" y="636"/>
                </a:moveTo>
                <a:lnTo>
                  <a:pt x="1759" y="636"/>
                </a:lnTo>
                <a:lnTo>
                  <a:pt x="1759" y="0"/>
                </a:lnTo>
                <a:lnTo>
                  <a:pt x="0" y="0"/>
                </a:lnTo>
                <a:lnTo>
                  <a:pt x="0" y="636"/>
                </a:lnTo>
              </a:path>
            </a:pathLst>
          </a:custGeom>
          <a:noFill/>
          <a:ln w="126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F2003547-7414-44EF-AC3C-8A535E1F4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829733"/>
            <a:ext cx="5475817" cy="1837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Office of the Director</a:t>
            </a:r>
            <a:endParaRPr lang="en-US" altLang="en-US" sz="400" b="1" dirty="0">
              <a:solidFill>
                <a:srgbClr val="000000"/>
              </a:solidFill>
              <a:latin typeface="Arial" panose="020B0604020202020204" pitchFamily="34" charset="0"/>
              <a:ea typeface="WenQuanYi Micro Hei"/>
              <a:cs typeface="WenQuanYi Micro Hei"/>
            </a:endParaRP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Stephen J. Chanock, M.D.,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Director</a:t>
            </a: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</a:rPr>
              <a:t>Sharon Savage, M.D.,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</a:rPr>
              <a:t>Clinical Director</a:t>
            </a: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Amanda Black, Ph.D.,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Associate Director for Biological Resources</a:t>
            </a: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Brittny Davis Lynn, Ph.D.,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Associate Director for Scientific Management and Dissemination</a:t>
            </a: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Hannah Yang, Ph.D.,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Associate Director for Scientific Operations</a:t>
            </a: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ea typeface="WenQuanYi Micro Hei"/>
              <a:cs typeface="WenQuanYi Micro Hei"/>
            </a:endParaRP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Anil Chaturvedi, Ph.D.,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Senior Advisor for Faculty Development</a:t>
            </a:r>
            <a:endParaRPr lang="en-US" altLang="en-US" sz="1067" dirty="0">
              <a:solidFill>
                <a:srgbClr val="000000"/>
              </a:solidFill>
              <a:latin typeface="Arial" panose="020B0604020202020204" pitchFamily="34" charset="0"/>
              <a:ea typeface="WenQuanYi Micro Hei"/>
              <a:cs typeface="WenQuanYi Micro Hei"/>
            </a:endParaRP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Christian </a:t>
            </a:r>
            <a:r>
              <a:rPr lang="en-US" altLang="en-US" sz="1200" dirty="0" err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Abnet</a:t>
            </a: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, Ph.D., M.P.H.,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Senior Advisor for Cancer Genomic Research</a:t>
            </a: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Erica Johnson, Ph.D., M.A.,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Diversity, Equity, Inclusion, and Accessibility Resource Specialist</a:t>
            </a: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endParaRPr lang="en-US" altLang="en-US" sz="933" dirty="0">
              <a:latin typeface="Arial" panose="020B0604020202020204" pitchFamily="34" charset="0"/>
              <a:ea typeface="WenQuanYi Micro Hei"/>
              <a:cs typeface="WenQuanYi Micro Hei"/>
            </a:endParaRP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endParaRPr lang="en-US" altLang="en-US" sz="933" dirty="0">
              <a:solidFill>
                <a:srgbClr val="000000"/>
              </a:solidFill>
              <a:latin typeface="Arial" panose="020B0604020202020204" pitchFamily="34" charset="0"/>
              <a:ea typeface="WenQuanYi Micro Hei"/>
              <a:cs typeface="WenQuanYi Micro Hei"/>
            </a:endParaRPr>
          </a:p>
        </p:txBody>
      </p:sp>
      <p:sp>
        <p:nvSpPr>
          <p:cNvPr id="3077" name="Rectangle 18">
            <a:extLst>
              <a:ext uri="{FF2B5EF4-FFF2-40B4-BE49-F238E27FC236}">
                <a16:creationId xmlns:a16="http://schemas.microsoft.com/office/drawing/2014/main" id="{6625DBBF-28C1-D6BA-021E-EABC6C294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823384"/>
            <a:ext cx="3048000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67" b="1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Office of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Jackie A. Lavigne, Ph.D., M.P.H., </a:t>
            </a:r>
            <a:r>
              <a:rPr lang="en-US" altLang="en-US" sz="933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Director</a:t>
            </a:r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ea typeface="WenQuanYi Micro Hei"/>
              <a:cs typeface="WenQuanYi Micro Hei"/>
            </a:endParaRPr>
          </a:p>
        </p:txBody>
      </p:sp>
      <p:sp>
        <p:nvSpPr>
          <p:cNvPr id="3078" name="Freeform 19">
            <a:extLst>
              <a:ext uri="{FF2B5EF4-FFF2-40B4-BE49-F238E27FC236}">
                <a16:creationId xmlns:a16="http://schemas.microsoft.com/office/drawing/2014/main" id="{FFE7F9F2-3127-6F5B-BF6B-BAE2E2FBF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738717"/>
            <a:ext cx="3048000" cy="609600"/>
          </a:xfrm>
          <a:custGeom>
            <a:avLst/>
            <a:gdLst>
              <a:gd name="T0" fmla="*/ 0 w 1245"/>
              <a:gd name="T1" fmla="*/ 2147483646 h 536"/>
              <a:gd name="T2" fmla="*/ 2147483646 w 1245"/>
              <a:gd name="T3" fmla="*/ 2147483646 h 536"/>
              <a:gd name="T4" fmla="*/ 2147483646 w 1245"/>
              <a:gd name="T5" fmla="*/ 0 h 536"/>
              <a:gd name="T6" fmla="*/ 0 w 1245"/>
              <a:gd name="T7" fmla="*/ 0 h 536"/>
              <a:gd name="T8" fmla="*/ 0 w 1245"/>
              <a:gd name="T9" fmla="*/ 2147483646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5"/>
              <a:gd name="T16" fmla="*/ 0 h 536"/>
              <a:gd name="T17" fmla="*/ 1245 w 1245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5" h="536">
                <a:moveTo>
                  <a:pt x="0" y="535"/>
                </a:moveTo>
                <a:lnTo>
                  <a:pt x="1244" y="535"/>
                </a:lnTo>
                <a:lnTo>
                  <a:pt x="1244" y="0"/>
                </a:lnTo>
                <a:lnTo>
                  <a:pt x="0" y="0"/>
                </a:lnTo>
                <a:lnTo>
                  <a:pt x="0" y="535"/>
                </a:lnTo>
              </a:path>
            </a:pathLst>
          </a:custGeom>
          <a:noFill/>
          <a:ln w="126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079" name="Rectangle 19">
            <a:extLst>
              <a:ext uri="{FF2B5EF4-FFF2-40B4-BE49-F238E27FC236}">
                <a16:creationId xmlns:a16="http://schemas.microsoft.com/office/drawing/2014/main" id="{60D89CF7-2FCE-808A-71EA-085B47E46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3933" y="795867"/>
            <a:ext cx="3048000" cy="63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67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Laboratory of Genetic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67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Susceptibility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Stephen J. Chanock, M.D., </a:t>
            </a:r>
            <a:r>
              <a:rPr lang="en-US" altLang="en-US" sz="933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Director</a:t>
            </a:r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080" name="Freeform 20">
            <a:extLst>
              <a:ext uri="{FF2B5EF4-FFF2-40B4-BE49-F238E27FC236}">
                <a16:creationId xmlns:a16="http://schemas.microsoft.com/office/drawing/2014/main" id="{1E642B32-945A-DFDC-3975-BCBB1AF783A0}"/>
              </a:ext>
            </a:extLst>
          </p:cNvPr>
          <p:cNvSpPr>
            <a:spLocks/>
          </p:cNvSpPr>
          <p:nvPr/>
        </p:nvSpPr>
        <p:spPr bwMode="auto">
          <a:xfrm>
            <a:off x="9033933" y="740834"/>
            <a:ext cx="3048000" cy="791633"/>
          </a:xfrm>
          <a:custGeom>
            <a:avLst/>
            <a:gdLst>
              <a:gd name="T0" fmla="*/ 0 w 1245"/>
              <a:gd name="T1" fmla="*/ 2147483646 h 536"/>
              <a:gd name="T2" fmla="*/ 2147483646 w 1245"/>
              <a:gd name="T3" fmla="*/ 2147483646 h 536"/>
              <a:gd name="T4" fmla="*/ 2147483646 w 1245"/>
              <a:gd name="T5" fmla="*/ 0 h 536"/>
              <a:gd name="T6" fmla="*/ 0 w 1245"/>
              <a:gd name="T7" fmla="*/ 0 h 536"/>
              <a:gd name="T8" fmla="*/ 0 w 1245"/>
              <a:gd name="T9" fmla="*/ 2147483646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5"/>
              <a:gd name="T16" fmla="*/ 0 h 536"/>
              <a:gd name="T17" fmla="*/ 1245 w 1245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5" h="536">
                <a:moveTo>
                  <a:pt x="0" y="535"/>
                </a:moveTo>
                <a:lnTo>
                  <a:pt x="1244" y="535"/>
                </a:lnTo>
                <a:lnTo>
                  <a:pt x="1244" y="0"/>
                </a:lnTo>
                <a:lnTo>
                  <a:pt x="0" y="0"/>
                </a:lnTo>
                <a:lnTo>
                  <a:pt x="0" y="535"/>
                </a:lnTo>
              </a:path>
            </a:pathLst>
          </a:custGeom>
          <a:noFill/>
          <a:ln w="126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081" name="Rectangle 18">
            <a:extLst>
              <a:ext uri="{FF2B5EF4-FFF2-40B4-BE49-F238E27FC236}">
                <a16:creationId xmlns:a16="http://schemas.microsoft.com/office/drawing/2014/main" id="{8101F018-3ACC-974D-71E5-0E2680D90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33" y="1676400"/>
            <a:ext cx="3048000" cy="595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67" b="1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Administrative Resource Center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Roberto Minutillo, </a:t>
            </a:r>
            <a:r>
              <a:rPr lang="en-US" altLang="en-US" sz="933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</a:rPr>
              <a:t>Director</a:t>
            </a:r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ea typeface="WenQuanYi Micro Hei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</a:rPr>
              <a:t>Michelle Lathrop, </a:t>
            </a:r>
            <a:r>
              <a:rPr lang="en-US" altLang="en-US" sz="933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</a:rPr>
              <a:t>Deputy Director</a:t>
            </a:r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082" name="Freeform 19">
            <a:extLst>
              <a:ext uri="{FF2B5EF4-FFF2-40B4-BE49-F238E27FC236}">
                <a16:creationId xmlns:a16="http://schemas.microsoft.com/office/drawing/2014/main" id="{ED257E2F-1A0D-B2AC-40B4-704F043B6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33" y="1576918"/>
            <a:ext cx="3048000" cy="791633"/>
          </a:xfrm>
          <a:custGeom>
            <a:avLst/>
            <a:gdLst>
              <a:gd name="T0" fmla="*/ 0 w 1245"/>
              <a:gd name="T1" fmla="*/ 2147483646 h 536"/>
              <a:gd name="T2" fmla="*/ 2147483646 w 1245"/>
              <a:gd name="T3" fmla="*/ 2147483646 h 536"/>
              <a:gd name="T4" fmla="*/ 2147483646 w 1245"/>
              <a:gd name="T5" fmla="*/ 0 h 536"/>
              <a:gd name="T6" fmla="*/ 0 w 1245"/>
              <a:gd name="T7" fmla="*/ 0 h 536"/>
              <a:gd name="T8" fmla="*/ 0 w 1245"/>
              <a:gd name="T9" fmla="*/ 2147483646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5"/>
              <a:gd name="T16" fmla="*/ 0 h 536"/>
              <a:gd name="T17" fmla="*/ 1245 w 1245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5" h="536">
                <a:moveTo>
                  <a:pt x="0" y="535"/>
                </a:moveTo>
                <a:lnTo>
                  <a:pt x="1244" y="535"/>
                </a:lnTo>
                <a:lnTo>
                  <a:pt x="1244" y="0"/>
                </a:lnTo>
                <a:lnTo>
                  <a:pt x="0" y="0"/>
                </a:lnTo>
                <a:lnTo>
                  <a:pt x="0" y="535"/>
                </a:lnTo>
              </a:path>
            </a:pathLst>
          </a:custGeom>
          <a:noFill/>
          <a:ln w="126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083" name="Line 38">
            <a:extLst>
              <a:ext uri="{FF2B5EF4-FFF2-40B4-BE49-F238E27FC236}">
                <a16:creationId xmlns:a16="http://schemas.microsoft.com/office/drawing/2014/main" id="{0BDBC685-B2EF-B4DF-1348-C259759FA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3518" y="3894668"/>
            <a:ext cx="12700" cy="262043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grpSp>
        <p:nvGrpSpPr>
          <p:cNvPr id="3084" name="Group 5">
            <a:extLst>
              <a:ext uri="{FF2B5EF4-FFF2-40B4-BE49-F238E27FC236}">
                <a16:creationId xmlns:a16="http://schemas.microsoft.com/office/drawing/2014/main" id="{835A4993-266C-6F21-4F5E-1042EF04245F}"/>
              </a:ext>
            </a:extLst>
          </p:cNvPr>
          <p:cNvGrpSpPr>
            <a:grpSpLocks/>
          </p:cNvGrpSpPr>
          <p:nvPr/>
        </p:nvGrpSpPr>
        <p:grpSpPr bwMode="auto">
          <a:xfrm>
            <a:off x="721784" y="5541434"/>
            <a:ext cx="4893733" cy="611717"/>
            <a:chOff x="561975" y="2706682"/>
            <a:chExt cx="3670300" cy="458793"/>
          </a:xfrm>
        </p:grpSpPr>
        <p:sp>
          <p:nvSpPr>
            <p:cNvPr id="3117" name="Rectangle 13">
              <a:extLst>
                <a:ext uri="{FF2B5EF4-FFF2-40B4-BE49-F238E27FC236}">
                  <a16:creationId xmlns:a16="http://schemas.microsoft.com/office/drawing/2014/main" id="{5695BFD0-1F51-4B7A-447F-144D74981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975" y="2706682"/>
              <a:ext cx="3665537" cy="457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67" b="1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Infections and Immunoepidemiology Branch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Eric A. Engels, M.D., M.P.H., </a:t>
              </a:r>
              <a:r>
                <a:rPr lang="en-US" altLang="en-US" sz="933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Director</a:t>
              </a:r>
            </a:p>
          </p:txBody>
        </p:sp>
        <p:sp>
          <p:nvSpPr>
            <p:cNvPr id="3118" name="Freeform 27">
              <a:extLst>
                <a:ext uri="{FF2B5EF4-FFF2-40B4-BE49-F238E27FC236}">
                  <a16:creationId xmlns:a16="http://schemas.microsoft.com/office/drawing/2014/main" id="{CB79C8A6-A155-97C8-EFCE-5C681DB60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8" y="2708275"/>
              <a:ext cx="3665537" cy="457200"/>
            </a:xfrm>
            <a:custGeom>
              <a:avLst/>
              <a:gdLst>
                <a:gd name="T0" fmla="*/ 0 w 1290"/>
                <a:gd name="T1" fmla="*/ 2147483646 h 496"/>
                <a:gd name="T2" fmla="*/ 2147483646 w 1290"/>
                <a:gd name="T3" fmla="*/ 2147483646 h 496"/>
                <a:gd name="T4" fmla="*/ 2147483646 w 1290"/>
                <a:gd name="T5" fmla="*/ 0 h 496"/>
                <a:gd name="T6" fmla="*/ 0 w 1290"/>
                <a:gd name="T7" fmla="*/ 0 h 496"/>
                <a:gd name="T8" fmla="*/ 0 w 1290"/>
                <a:gd name="T9" fmla="*/ 2147483646 h 4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0"/>
                <a:gd name="T16" fmla="*/ 0 h 496"/>
                <a:gd name="T17" fmla="*/ 1290 w 1290"/>
                <a:gd name="T18" fmla="*/ 496 h 4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0" h="496">
                  <a:moveTo>
                    <a:pt x="0" y="495"/>
                  </a:moveTo>
                  <a:lnTo>
                    <a:pt x="1289" y="495"/>
                  </a:lnTo>
                  <a:lnTo>
                    <a:pt x="1289" y="0"/>
                  </a:lnTo>
                  <a:lnTo>
                    <a:pt x="0" y="0"/>
                  </a:lnTo>
                  <a:lnTo>
                    <a:pt x="0" y="495"/>
                  </a:lnTo>
                </a:path>
              </a:pathLst>
            </a:custGeom>
            <a:noFill/>
            <a:ln w="126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3085" name="Group 4">
            <a:extLst>
              <a:ext uri="{FF2B5EF4-FFF2-40B4-BE49-F238E27FC236}">
                <a16:creationId xmlns:a16="http://schemas.microsoft.com/office/drawing/2014/main" id="{D882A3FF-FB72-F763-55A9-4E55087DAF53}"/>
              </a:ext>
            </a:extLst>
          </p:cNvPr>
          <p:cNvGrpSpPr>
            <a:grpSpLocks/>
          </p:cNvGrpSpPr>
          <p:nvPr/>
        </p:nvGrpSpPr>
        <p:grpSpPr bwMode="auto">
          <a:xfrm>
            <a:off x="6604000" y="4881034"/>
            <a:ext cx="4910667" cy="611717"/>
            <a:chOff x="549275" y="3316288"/>
            <a:chExt cx="3683000" cy="458787"/>
          </a:xfrm>
        </p:grpSpPr>
        <p:sp>
          <p:nvSpPr>
            <p:cNvPr id="3115" name="Rectangle 10">
              <a:extLst>
                <a:ext uri="{FF2B5EF4-FFF2-40B4-BE49-F238E27FC236}">
                  <a16:creationId xmlns:a16="http://schemas.microsoft.com/office/drawing/2014/main" id="{660DC720-649F-BBA6-BFB1-758F9B87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" y="3316288"/>
              <a:ext cx="3665538" cy="457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67" b="1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Metabolic Epidemiology Branch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</a:rPr>
                <a:t>Christian C. Abnet, Ph.D., M.P.H., </a:t>
              </a:r>
              <a:r>
                <a:rPr lang="en-US" altLang="en-US" sz="933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Director</a:t>
              </a:r>
            </a:p>
          </p:txBody>
        </p:sp>
        <p:sp>
          <p:nvSpPr>
            <p:cNvPr id="3116" name="Freeform 27">
              <a:extLst>
                <a:ext uri="{FF2B5EF4-FFF2-40B4-BE49-F238E27FC236}">
                  <a16:creationId xmlns:a16="http://schemas.microsoft.com/office/drawing/2014/main" id="{39944406-E69F-890B-A628-B5BB62931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8" y="3317875"/>
              <a:ext cx="3665537" cy="457200"/>
            </a:xfrm>
            <a:custGeom>
              <a:avLst/>
              <a:gdLst>
                <a:gd name="T0" fmla="*/ 0 w 1290"/>
                <a:gd name="T1" fmla="*/ 2147483646 h 496"/>
                <a:gd name="T2" fmla="*/ 2147483646 w 1290"/>
                <a:gd name="T3" fmla="*/ 2147483646 h 496"/>
                <a:gd name="T4" fmla="*/ 2147483646 w 1290"/>
                <a:gd name="T5" fmla="*/ 0 h 496"/>
                <a:gd name="T6" fmla="*/ 0 w 1290"/>
                <a:gd name="T7" fmla="*/ 0 h 496"/>
                <a:gd name="T8" fmla="*/ 0 w 1290"/>
                <a:gd name="T9" fmla="*/ 2147483646 h 4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0"/>
                <a:gd name="T16" fmla="*/ 0 h 496"/>
                <a:gd name="T17" fmla="*/ 1290 w 1290"/>
                <a:gd name="T18" fmla="*/ 496 h 4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0" h="496">
                  <a:moveTo>
                    <a:pt x="0" y="495"/>
                  </a:moveTo>
                  <a:lnTo>
                    <a:pt x="1289" y="495"/>
                  </a:lnTo>
                  <a:lnTo>
                    <a:pt x="1289" y="0"/>
                  </a:lnTo>
                  <a:lnTo>
                    <a:pt x="0" y="0"/>
                  </a:lnTo>
                  <a:lnTo>
                    <a:pt x="0" y="495"/>
                  </a:lnTo>
                </a:path>
              </a:pathLst>
            </a:custGeom>
            <a:noFill/>
            <a:ln w="126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3086" name="Group 3">
            <a:extLst>
              <a:ext uri="{FF2B5EF4-FFF2-40B4-BE49-F238E27FC236}">
                <a16:creationId xmlns:a16="http://schemas.microsoft.com/office/drawing/2014/main" id="{66E6F665-1B0D-9158-E6D1-21D02FFDF533}"/>
              </a:ext>
            </a:extLst>
          </p:cNvPr>
          <p:cNvGrpSpPr>
            <a:grpSpLocks/>
          </p:cNvGrpSpPr>
          <p:nvPr/>
        </p:nvGrpSpPr>
        <p:grpSpPr bwMode="auto">
          <a:xfrm>
            <a:off x="6633633" y="5543551"/>
            <a:ext cx="4887384" cy="609600"/>
            <a:chOff x="566737" y="3924300"/>
            <a:chExt cx="3665538" cy="457201"/>
          </a:xfrm>
        </p:grpSpPr>
        <p:sp>
          <p:nvSpPr>
            <p:cNvPr id="16402" name="Rectangle 11">
              <a:extLst>
                <a:ext uri="{FF2B5EF4-FFF2-40B4-BE49-F238E27FC236}">
                  <a16:creationId xmlns:a16="http://schemas.microsoft.com/office/drawing/2014/main" id="{C3AD0EEE-F3FF-5BD7-660F-C014E747F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" y="3924300"/>
              <a:ext cx="3665538" cy="45720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400" b="1" dirty="0">
                  <a:solidFill>
                    <a:prstClr val="black"/>
                  </a:solidFill>
                  <a:latin typeface="Arial" panose="020B0604020202020204" pitchFamily="34" charset="0"/>
                  <a:ea typeface="WenQuanYi Micro Hei"/>
                </a:rPr>
                <a:t>Occupational &amp; Environmental Epidemiology Branch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WenQuanYi Micro Hei"/>
                </a:rPr>
                <a:t>Mark Purdue, Ph.D., </a:t>
              </a:r>
              <a:r>
                <a:rPr lang="en-US" altLang="en-US" sz="933" dirty="0">
                  <a:solidFill>
                    <a:prstClr val="black"/>
                  </a:solidFill>
                  <a:latin typeface="Arial" panose="020B0604020202020204" pitchFamily="34" charset="0"/>
                  <a:ea typeface="WenQuanYi Micro Hei"/>
                </a:rPr>
                <a:t>Director</a:t>
              </a:r>
            </a:p>
          </p:txBody>
        </p:sp>
        <p:sp>
          <p:nvSpPr>
            <p:cNvPr id="3114" name="Freeform 27">
              <a:extLst>
                <a:ext uri="{FF2B5EF4-FFF2-40B4-BE49-F238E27FC236}">
                  <a16:creationId xmlns:a16="http://schemas.microsoft.com/office/drawing/2014/main" id="{5057E5FB-7921-88D8-5A14-A9FD7A3B2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37" y="3924300"/>
              <a:ext cx="3665538" cy="457200"/>
            </a:xfrm>
            <a:custGeom>
              <a:avLst/>
              <a:gdLst>
                <a:gd name="T0" fmla="*/ 0 w 1290"/>
                <a:gd name="T1" fmla="*/ 2147483646 h 496"/>
                <a:gd name="T2" fmla="*/ 2147483646 w 1290"/>
                <a:gd name="T3" fmla="*/ 2147483646 h 496"/>
                <a:gd name="T4" fmla="*/ 2147483646 w 1290"/>
                <a:gd name="T5" fmla="*/ 0 h 496"/>
                <a:gd name="T6" fmla="*/ 0 w 1290"/>
                <a:gd name="T7" fmla="*/ 0 h 496"/>
                <a:gd name="T8" fmla="*/ 0 w 1290"/>
                <a:gd name="T9" fmla="*/ 2147483646 h 4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0"/>
                <a:gd name="T16" fmla="*/ 0 h 496"/>
                <a:gd name="T17" fmla="*/ 1290 w 1290"/>
                <a:gd name="T18" fmla="*/ 496 h 4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0" h="496">
                  <a:moveTo>
                    <a:pt x="0" y="495"/>
                  </a:moveTo>
                  <a:lnTo>
                    <a:pt x="1289" y="495"/>
                  </a:lnTo>
                  <a:lnTo>
                    <a:pt x="1289" y="0"/>
                  </a:lnTo>
                  <a:lnTo>
                    <a:pt x="0" y="0"/>
                  </a:lnTo>
                  <a:lnTo>
                    <a:pt x="0" y="495"/>
                  </a:lnTo>
                </a:path>
              </a:pathLst>
            </a:custGeom>
            <a:noFill/>
            <a:ln w="126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3087" name="Group 6">
            <a:extLst>
              <a:ext uri="{FF2B5EF4-FFF2-40B4-BE49-F238E27FC236}">
                <a16:creationId xmlns:a16="http://schemas.microsoft.com/office/drawing/2014/main" id="{2DAC06BD-75F9-FF6C-AFD9-B4BDE9F5A7F5}"/>
              </a:ext>
            </a:extLst>
          </p:cNvPr>
          <p:cNvGrpSpPr>
            <a:grpSpLocks/>
          </p:cNvGrpSpPr>
          <p:nvPr/>
        </p:nvGrpSpPr>
        <p:grpSpPr bwMode="auto">
          <a:xfrm>
            <a:off x="719667" y="4224867"/>
            <a:ext cx="4919133" cy="615951"/>
            <a:chOff x="4975225" y="2703512"/>
            <a:chExt cx="3681413" cy="461963"/>
          </a:xfrm>
        </p:grpSpPr>
        <p:sp>
          <p:nvSpPr>
            <p:cNvPr id="3111" name="Rectangle 9">
              <a:extLst>
                <a:ext uri="{FF2B5EF4-FFF2-40B4-BE49-F238E27FC236}">
                  <a16:creationId xmlns:a16="http://schemas.microsoft.com/office/drawing/2014/main" id="{209C93AF-EF74-5126-F680-EE703476E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5225" y="2703512"/>
              <a:ext cx="36814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67" b="1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Biostatistics Branch</a:t>
              </a:r>
            </a:p>
            <a:p>
              <a:pPr algn="ctr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Paul S. Albert, Ph.D., </a:t>
              </a:r>
              <a:r>
                <a:rPr lang="en-US" altLang="en-US" sz="933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Director</a:t>
              </a:r>
            </a:p>
          </p:txBody>
        </p:sp>
        <p:sp>
          <p:nvSpPr>
            <p:cNvPr id="3112" name="Freeform 27">
              <a:extLst>
                <a:ext uri="{FF2B5EF4-FFF2-40B4-BE49-F238E27FC236}">
                  <a16:creationId xmlns:a16="http://schemas.microsoft.com/office/drawing/2014/main" id="{7D951FB4-476A-7E13-D5D7-CDB7FC787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575" y="2708275"/>
              <a:ext cx="3659188" cy="457200"/>
            </a:xfrm>
            <a:custGeom>
              <a:avLst/>
              <a:gdLst>
                <a:gd name="T0" fmla="*/ 0 w 1290"/>
                <a:gd name="T1" fmla="*/ 2147483646 h 496"/>
                <a:gd name="T2" fmla="*/ 2147483646 w 1290"/>
                <a:gd name="T3" fmla="*/ 2147483646 h 496"/>
                <a:gd name="T4" fmla="*/ 2147483646 w 1290"/>
                <a:gd name="T5" fmla="*/ 0 h 496"/>
                <a:gd name="T6" fmla="*/ 0 w 1290"/>
                <a:gd name="T7" fmla="*/ 0 h 496"/>
                <a:gd name="T8" fmla="*/ 0 w 1290"/>
                <a:gd name="T9" fmla="*/ 2147483646 h 4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0"/>
                <a:gd name="T16" fmla="*/ 0 h 496"/>
                <a:gd name="T17" fmla="*/ 1290 w 1290"/>
                <a:gd name="T18" fmla="*/ 496 h 4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0" h="496">
                  <a:moveTo>
                    <a:pt x="0" y="495"/>
                  </a:moveTo>
                  <a:lnTo>
                    <a:pt x="1289" y="495"/>
                  </a:lnTo>
                  <a:lnTo>
                    <a:pt x="1289" y="0"/>
                  </a:lnTo>
                  <a:lnTo>
                    <a:pt x="0" y="0"/>
                  </a:lnTo>
                  <a:lnTo>
                    <a:pt x="0" y="495"/>
                  </a:lnTo>
                </a:path>
              </a:pathLst>
            </a:custGeom>
            <a:noFill/>
            <a:ln w="126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3088" name="Freeform 27">
            <a:extLst>
              <a:ext uri="{FF2B5EF4-FFF2-40B4-BE49-F238E27FC236}">
                <a16:creationId xmlns:a16="http://schemas.microsoft.com/office/drawing/2014/main" id="{8910985A-F666-390D-6576-2B15CAD69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3633" y="6203951"/>
            <a:ext cx="4887384" cy="609600"/>
          </a:xfrm>
          <a:custGeom>
            <a:avLst/>
            <a:gdLst>
              <a:gd name="T0" fmla="*/ 0 w 1290"/>
              <a:gd name="T1" fmla="*/ 2147483646 h 496"/>
              <a:gd name="T2" fmla="*/ 2147483646 w 1290"/>
              <a:gd name="T3" fmla="*/ 2147483646 h 496"/>
              <a:gd name="T4" fmla="*/ 2147483646 w 1290"/>
              <a:gd name="T5" fmla="*/ 0 h 496"/>
              <a:gd name="T6" fmla="*/ 0 w 1290"/>
              <a:gd name="T7" fmla="*/ 0 h 496"/>
              <a:gd name="T8" fmla="*/ 0 w 1290"/>
              <a:gd name="T9" fmla="*/ 2147483646 h 4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0"/>
              <a:gd name="T16" fmla="*/ 0 h 496"/>
              <a:gd name="T17" fmla="*/ 1290 w 1290"/>
              <a:gd name="T18" fmla="*/ 496 h 4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0" h="496">
                <a:moveTo>
                  <a:pt x="0" y="495"/>
                </a:moveTo>
                <a:lnTo>
                  <a:pt x="1289" y="495"/>
                </a:lnTo>
                <a:lnTo>
                  <a:pt x="1289" y="0"/>
                </a:lnTo>
                <a:lnTo>
                  <a:pt x="0" y="0"/>
                </a:lnTo>
                <a:lnTo>
                  <a:pt x="0" y="495"/>
                </a:lnTo>
              </a:path>
            </a:pathLst>
          </a:custGeom>
          <a:noFill/>
          <a:ln w="126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grpSp>
        <p:nvGrpSpPr>
          <p:cNvPr id="3089" name="Group 7">
            <a:extLst>
              <a:ext uri="{FF2B5EF4-FFF2-40B4-BE49-F238E27FC236}">
                <a16:creationId xmlns:a16="http://schemas.microsoft.com/office/drawing/2014/main" id="{F3C9104F-C946-94A4-AA5E-0737A6C0AF72}"/>
              </a:ext>
            </a:extLst>
          </p:cNvPr>
          <p:cNvGrpSpPr>
            <a:grpSpLocks/>
          </p:cNvGrpSpPr>
          <p:nvPr/>
        </p:nvGrpSpPr>
        <p:grpSpPr bwMode="auto">
          <a:xfrm>
            <a:off x="719667" y="4885267"/>
            <a:ext cx="4908551" cy="626533"/>
            <a:chOff x="4975225" y="3333750"/>
            <a:chExt cx="3681413" cy="469900"/>
          </a:xfrm>
        </p:grpSpPr>
        <p:sp>
          <p:nvSpPr>
            <p:cNvPr id="3109" name="Rectangle 15">
              <a:extLst>
                <a:ext uri="{FF2B5EF4-FFF2-40B4-BE49-F238E27FC236}">
                  <a16:creationId xmlns:a16="http://schemas.microsoft.com/office/drawing/2014/main" id="{5A1AB099-D1A9-B701-EF67-6C5C19E9A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5225" y="3333750"/>
              <a:ext cx="3681413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67" b="1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Clinical Genetics Branch</a:t>
              </a: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Sharon Savage, M.D., </a:t>
              </a:r>
              <a:r>
                <a:rPr lang="en-US" altLang="en-US" sz="933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Director</a:t>
              </a: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Nicolas Wentzensen, M.D., Ph.D., </a:t>
              </a:r>
              <a:r>
                <a:rPr lang="en-US" altLang="en-US" sz="933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Deputy Director</a:t>
              </a:r>
            </a:p>
          </p:txBody>
        </p:sp>
        <p:sp>
          <p:nvSpPr>
            <p:cNvPr id="3110" name="Freeform 27">
              <a:extLst>
                <a:ext uri="{FF2B5EF4-FFF2-40B4-BE49-F238E27FC236}">
                  <a16:creationId xmlns:a16="http://schemas.microsoft.com/office/drawing/2014/main" id="{B6E30B47-ABAE-BB4F-D2D8-DDAE35D38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575" y="3333750"/>
              <a:ext cx="3665538" cy="457200"/>
            </a:xfrm>
            <a:custGeom>
              <a:avLst/>
              <a:gdLst>
                <a:gd name="T0" fmla="*/ 0 w 1290"/>
                <a:gd name="T1" fmla="*/ 2147483646 h 496"/>
                <a:gd name="T2" fmla="*/ 2147483646 w 1290"/>
                <a:gd name="T3" fmla="*/ 2147483646 h 496"/>
                <a:gd name="T4" fmla="*/ 2147483646 w 1290"/>
                <a:gd name="T5" fmla="*/ 0 h 496"/>
                <a:gd name="T6" fmla="*/ 0 w 1290"/>
                <a:gd name="T7" fmla="*/ 0 h 496"/>
                <a:gd name="T8" fmla="*/ 0 w 1290"/>
                <a:gd name="T9" fmla="*/ 2147483646 h 4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0"/>
                <a:gd name="T16" fmla="*/ 0 h 496"/>
                <a:gd name="T17" fmla="*/ 1290 w 1290"/>
                <a:gd name="T18" fmla="*/ 496 h 4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0" h="496">
                  <a:moveTo>
                    <a:pt x="0" y="495"/>
                  </a:moveTo>
                  <a:lnTo>
                    <a:pt x="1289" y="495"/>
                  </a:lnTo>
                  <a:lnTo>
                    <a:pt x="1289" y="0"/>
                  </a:lnTo>
                  <a:lnTo>
                    <a:pt x="0" y="0"/>
                  </a:lnTo>
                  <a:lnTo>
                    <a:pt x="0" y="495"/>
                  </a:lnTo>
                </a:path>
              </a:pathLst>
            </a:custGeom>
            <a:noFill/>
            <a:ln w="126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3090" name="Freeform 27">
            <a:extLst>
              <a:ext uri="{FF2B5EF4-FFF2-40B4-BE49-F238E27FC236}">
                <a16:creationId xmlns:a16="http://schemas.microsoft.com/office/drawing/2014/main" id="{53A9A06B-DB4D-9579-3DED-296D9944C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367" y="6201833"/>
            <a:ext cx="4887384" cy="609600"/>
          </a:xfrm>
          <a:custGeom>
            <a:avLst/>
            <a:gdLst>
              <a:gd name="T0" fmla="*/ 0 w 1290"/>
              <a:gd name="T1" fmla="*/ 2147483646 h 496"/>
              <a:gd name="T2" fmla="*/ 2147483646 w 1290"/>
              <a:gd name="T3" fmla="*/ 2147483646 h 496"/>
              <a:gd name="T4" fmla="*/ 2147483646 w 1290"/>
              <a:gd name="T5" fmla="*/ 0 h 496"/>
              <a:gd name="T6" fmla="*/ 0 w 1290"/>
              <a:gd name="T7" fmla="*/ 0 h 496"/>
              <a:gd name="T8" fmla="*/ 0 w 1290"/>
              <a:gd name="T9" fmla="*/ 2147483646 h 4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0"/>
              <a:gd name="T16" fmla="*/ 0 h 496"/>
              <a:gd name="T17" fmla="*/ 1290 w 1290"/>
              <a:gd name="T18" fmla="*/ 496 h 4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0" h="496">
                <a:moveTo>
                  <a:pt x="0" y="495"/>
                </a:moveTo>
                <a:lnTo>
                  <a:pt x="1289" y="495"/>
                </a:lnTo>
                <a:lnTo>
                  <a:pt x="1289" y="0"/>
                </a:lnTo>
                <a:lnTo>
                  <a:pt x="0" y="0"/>
                </a:lnTo>
                <a:lnTo>
                  <a:pt x="0" y="495"/>
                </a:lnTo>
              </a:path>
            </a:pathLst>
          </a:custGeom>
          <a:noFill/>
          <a:ln w="126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grpSp>
        <p:nvGrpSpPr>
          <p:cNvPr id="3091" name="Group 9">
            <a:extLst>
              <a:ext uri="{FF2B5EF4-FFF2-40B4-BE49-F238E27FC236}">
                <a16:creationId xmlns:a16="http://schemas.microsoft.com/office/drawing/2014/main" id="{5BCCC111-335E-9CD5-5D71-DECD95250843}"/>
              </a:ext>
            </a:extLst>
          </p:cNvPr>
          <p:cNvGrpSpPr>
            <a:grpSpLocks/>
          </p:cNvGrpSpPr>
          <p:nvPr/>
        </p:nvGrpSpPr>
        <p:grpSpPr bwMode="auto">
          <a:xfrm>
            <a:off x="6627285" y="4224867"/>
            <a:ext cx="4887383" cy="609600"/>
            <a:chOff x="4979988" y="4629150"/>
            <a:chExt cx="3665537" cy="457200"/>
          </a:xfrm>
        </p:grpSpPr>
        <p:sp>
          <p:nvSpPr>
            <p:cNvPr id="3107" name="Rectangle 40">
              <a:extLst>
                <a:ext uri="{FF2B5EF4-FFF2-40B4-BE49-F238E27FC236}">
                  <a16:creationId xmlns:a16="http://schemas.microsoft.com/office/drawing/2014/main" id="{FE6FCA04-1A63-303E-F1AB-8C2D0300D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0" y="4629150"/>
              <a:ext cx="33543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67" b="1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Laboratory of Translational Genomics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Ludmila Prokunina-Olsson, Ph.D., </a:t>
              </a:r>
              <a:r>
                <a:rPr lang="en-US" altLang="en-US" sz="933">
                  <a:solidFill>
                    <a:srgbClr val="000000"/>
                  </a:solidFill>
                  <a:latin typeface="Arial" panose="020B0604020202020204" pitchFamily="34" charset="0"/>
                  <a:ea typeface="WenQuanYi Micro Hei"/>
                  <a:cs typeface="WenQuanYi Micro Hei"/>
                </a:rPr>
                <a:t>Director</a:t>
              </a:r>
            </a:p>
          </p:txBody>
        </p:sp>
        <p:sp>
          <p:nvSpPr>
            <p:cNvPr id="3108" name="Freeform 27">
              <a:extLst>
                <a:ext uri="{FF2B5EF4-FFF2-40B4-BE49-F238E27FC236}">
                  <a16:creationId xmlns:a16="http://schemas.microsoft.com/office/drawing/2014/main" id="{70A14F3B-F450-1575-58DB-60E73DBFA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988" y="4629150"/>
              <a:ext cx="3665537" cy="457200"/>
            </a:xfrm>
            <a:custGeom>
              <a:avLst/>
              <a:gdLst>
                <a:gd name="T0" fmla="*/ 0 w 1290"/>
                <a:gd name="T1" fmla="*/ 2147483646 h 496"/>
                <a:gd name="T2" fmla="*/ 2147483646 w 1290"/>
                <a:gd name="T3" fmla="*/ 2147483646 h 496"/>
                <a:gd name="T4" fmla="*/ 2147483646 w 1290"/>
                <a:gd name="T5" fmla="*/ 0 h 496"/>
                <a:gd name="T6" fmla="*/ 0 w 1290"/>
                <a:gd name="T7" fmla="*/ 0 h 496"/>
                <a:gd name="T8" fmla="*/ 0 w 1290"/>
                <a:gd name="T9" fmla="*/ 2147483646 h 4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0"/>
                <a:gd name="T16" fmla="*/ 0 h 496"/>
                <a:gd name="T17" fmla="*/ 1290 w 1290"/>
                <a:gd name="T18" fmla="*/ 496 h 4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0" h="496">
                  <a:moveTo>
                    <a:pt x="0" y="495"/>
                  </a:moveTo>
                  <a:lnTo>
                    <a:pt x="1289" y="495"/>
                  </a:lnTo>
                  <a:lnTo>
                    <a:pt x="1289" y="0"/>
                  </a:lnTo>
                  <a:lnTo>
                    <a:pt x="0" y="0"/>
                  </a:lnTo>
                  <a:lnTo>
                    <a:pt x="0" y="495"/>
                  </a:lnTo>
                </a:path>
              </a:pathLst>
            </a:custGeom>
            <a:noFill/>
            <a:ln w="126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DAE6C7DA-2EB2-3D21-E499-8D15F2D7E2E4}"/>
              </a:ext>
            </a:extLst>
          </p:cNvPr>
          <p:cNvCxnSpPr>
            <a:cxnSpLocks/>
          </p:cNvCxnSpPr>
          <p:nvPr/>
        </p:nvCxnSpPr>
        <p:spPr>
          <a:xfrm flipH="1">
            <a:off x="5607051" y="4533900"/>
            <a:ext cx="10223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714E3CB4-6BC8-A38A-AD42-5CA9BBE48604}"/>
              </a:ext>
            </a:extLst>
          </p:cNvPr>
          <p:cNvCxnSpPr>
            <a:cxnSpLocks/>
          </p:cNvCxnSpPr>
          <p:nvPr/>
        </p:nvCxnSpPr>
        <p:spPr>
          <a:xfrm flipH="1">
            <a:off x="5621867" y="5198533"/>
            <a:ext cx="10011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9E09E201-CDEA-A262-36BC-9F2D802D4CDE}"/>
              </a:ext>
            </a:extLst>
          </p:cNvPr>
          <p:cNvCxnSpPr>
            <a:cxnSpLocks/>
          </p:cNvCxnSpPr>
          <p:nvPr/>
        </p:nvCxnSpPr>
        <p:spPr>
          <a:xfrm flipH="1">
            <a:off x="5609167" y="5852584"/>
            <a:ext cx="10117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360BFD0F-F84E-D699-3820-E766FEF0EEC5}"/>
              </a:ext>
            </a:extLst>
          </p:cNvPr>
          <p:cNvCxnSpPr>
            <a:cxnSpLocks/>
          </p:cNvCxnSpPr>
          <p:nvPr/>
        </p:nvCxnSpPr>
        <p:spPr>
          <a:xfrm flipH="1">
            <a:off x="5621867" y="6504517"/>
            <a:ext cx="10117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Freeform 18">
            <a:extLst>
              <a:ext uri="{FF2B5EF4-FFF2-40B4-BE49-F238E27FC236}">
                <a16:creationId xmlns:a16="http://schemas.microsoft.com/office/drawing/2014/main" id="{48618F06-4143-A35F-18DB-D2E7BEAFC116}"/>
              </a:ext>
            </a:extLst>
          </p:cNvPr>
          <p:cNvSpPr>
            <a:spLocks/>
          </p:cNvSpPr>
          <p:nvPr/>
        </p:nvSpPr>
        <p:spPr bwMode="auto">
          <a:xfrm flipV="1">
            <a:off x="3149601" y="984251"/>
            <a:ext cx="192617" cy="67733"/>
          </a:xfrm>
          <a:custGeom>
            <a:avLst/>
            <a:gdLst>
              <a:gd name="T0" fmla="*/ 0 w 322"/>
              <a:gd name="T1" fmla="*/ 0 h 1"/>
              <a:gd name="T2" fmla="*/ 2147483646 w 322"/>
              <a:gd name="T3" fmla="*/ 0 h 1"/>
              <a:gd name="T4" fmla="*/ 0 60000 65536"/>
              <a:gd name="T5" fmla="*/ 0 60000 65536"/>
              <a:gd name="T6" fmla="*/ 0 w 322"/>
              <a:gd name="T7" fmla="*/ 0 h 1"/>
              <a:gd name="T8" fmla="*/ 322 w 3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" h="1">
                <a:moveTo>
                  <a:pt x="0" y="0"/>
                </a:moveTo>
                <a:lnTo>
                  <a:pt x="321" y="0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097" name="Freeform 18">
            <a:extLst>
              <a:ext uri="{FF2B5EF4-FFF2-40B4-BE49-F238E27FC236}">
                <a16:creationId xmlns:a16="http://schemas.microsoft.com/office/drawing/2014/main" id="{65C7FF31-0632-8FB5-B072-8872161C7A01}"/>
              </a:ext>
            </a:extLst>
          </p:cNvPr>
          <p:cNvSpPr>
            <a:spLocks/>
          </p:cNvSpPr>
          <p:nvPr/>
        </p:nvSpPr>
        <p:spPr bwMode="auto">
          <a:xfrm>
            <a:off x="3194051" y="1968500"/>
            <a:ext cx="148167" cy="61384"/>
          </a:xfrm>
          <a:custGeom>
            <a:avLst/>
            <a:gdLst>
              <a:gd name="T0" fmla="*/ 0 w 322"/>
              <a:gd name="T1" fmla="*/ 0 h 1"/>
              <a:gd name="T2" fmla="*/ 2147483646 w 322"/>
              <a:gd name="T3" fmla="*/ 0 h 1"/>
              <a:gd name="T4" fmla="*/ 0 60000 65536"/>
              <a:gd name="T5" fmla="*/ 0 60000 65536"/>
              <a:gd name="T6" fmla="*/ 0 w 322"/>
              <a:gd name="T7" fmla="*/ 0 h 1"/>
              <a:gd name="T8" fmla="*/ 322 w 3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" h="1">
                <a:moveTo>
                  <a:pt x="0" y="0"/>
                </a:moveTo>
                <a:lnTo>
                  <a:pt x="321" y="0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098" name="Rectangle 19">
            <a:extLst>
              <a:ext uri="{FF2B5EF4-FFF2-40B4-BE49-F238E27FC236}">
                <a16:creationId xmlns:a16="http://schemas.microsoft.com/office/drawing/2014/main" id="{DDF819C0-FB59-9F01-AB87-568E6BAEC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400" y="1858433"/>
            <a:ext cx="3048000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67" b="1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Cancer Genomics Research Lab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Stephen J. Chanock, M.D., </a:t>
            </a:r>
            <a:r>
              <a:rPr lang="en-US" altLang="en-US" sz="933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Director</a:t>
            </a:r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099" name="Freeform 20">
            <a:extLst>
              <a:ext uri="{FF2B5EF4-FFF2-40B4-BE49-F238E27FC236}">
                <a16:creationId xmlns:a16="http://schemas.microsoft.com/office/drawing/2014/main" id="{0A9C6265-6D40-CA22-CBC6-EA16A83495C9}"/>
              </a:ext>
            </a:extLst>
          </p:cNvPr>
          <p:cNvSpPr>
            <a:spLocks/>
          </p:cNvSpPr>
          <p:nvPr/>
        </p:nvSpPr>
        <p:spPr bwMode="auto">
          <a:xfrm>
            <a:off x="9042400" y="1758951"/>
            <a:ext cx="3048000" cy="609600"/>
          </a:xfrm>
          <a:custGeom>
            <a:avLst/>
            <a:gdLst>
              <a:gd name="T0" fmla="*/ 0 w 1245"/>
              <a:gd name="T1" fmla="*/ 2147483646 h 536"/>
              <a:gd name="T2" fmla="*/ 2147483646 w 1245"/>
              <a:gd name="T3" fmla="*/ 2147483646 h 536"/>
              <a:gd name="T4" fmla="*/ 2147483646 w 1245"/>
              <a:gd name="T5" fmla="*/ 0 h 536"/>
              <a:gd name="T6" fmla="*/ 0 w 1245"/>
              <a:gd name="T7" fmla="*/ 0 h 536"/>
              <a:gd name="T8" fmla="*/ 0 w 1245"/>
              <a:gd name="T9" fmla="*/ 2147483646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5"/>
              <a:gd name="T16" fmla="*/ 0 h 536"/>
              <a:gd name="T17" fmla="*/ 1245 w 1245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5" h="536">
                <a:moveTo>
                  <a:pt x="0" y="535"/>
                </a:moveTo>
                <a:lnTo>
                  <a:pt x="1244" y="535"/>
                </a:lnTo>
                <a:lnTo>
                  <a:pt x="1244" y="0"/>
                </a:lnTo>
                <a:lnTo>
                  <a:pt x="0" y="0"/>
                </a:lnTo>
                <a:lnTo>
                  <a:pt x="0" y="535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101" name="TextBox 44">
            <a:extLst>
              <a:ext uri="{FF2B5EF4-FFF2-40B4-BE49-F238E27FC236}">
                <a16:creationId xmlns:a16="http://schemas.microsoft.com/office/drawing/2014/main" id="{0370C2B9-E616-402D-826E-9AF59F03C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334" y="6231467"/>
            <a:ext cx="48683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67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Radiation Epidemiology 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Lindsay Morton, Ph.D., </a:t>
            </a:r>
            <a:r>
              <a:rPr lang="en-US" altLang="en-US" sz="933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Director</a:t>
            </a:r>
          </a:p>
        </p:txBody>
      </p:sp>
      <p:sp>
        <p:nvSpPr>
          <p:cNvPr id="3102" name="Freeform 18">
            <a:extLst>
              <a:ext uri="{FF2B5EF4-FFF2-40B4-BE49-F238E27FC236}">
                <a16:creationId xmlns:a16="http://schemas.microsoft.com/office/drawing/2014/main" id="{3F553C9A-14D1-7D70-AC46-8C2262BCE3E0}"/>
              </a:ext>
            </a:extLst>
          </p:cNvPr>
          <p:cNvSpPr>
            <a:spLocks/>
          </p:cNvSpPr>
          <p:nvPr/>
        </p:nvSpPr>
        <p:spPr bwMode="auto">
          <a:xfrm flipV="1">
            <a:off x="8839201" y="1049867"/>
            <a:ext cx="184151" cy="63500"/>
          </a:xfrm>
          <a:custGeom>
            <a:avLst/>
            <a:gdLst>
              <a:gd name="T0" fmla="*/ 0 w 322"/>
              <a:gd name="T1" fmla="*/ 0 h 1"/>
              <a:gd name="T2" fmla="*/ 2147483646 w 322"/>
              <a:gd name="T3" fmla="*/ 0 h 1"/>
              <a:gd name="T4" fmla="*/ 0 60000 65536"/>
              <a:gd name="T5" fmla="*/ 0 60000 65536"/>
              <a:gd name="T6" fmla="*/ 0 w 322"/>
              <a:gd name="T7" fmla="*/ 0 h 1"/>
              <a:gd name="T8" fmla="*/ 322 w 3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" h="1">
                <a:moveTo>
                  <a:pt x="0" y="0"/>
                </a:moveTo>
                <a:lnTo>
                  <a:pt x="321" y="0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103" name="Freeform 18">
            <a:extLst>
              <a:ext uri="{FF2B5EF4-FFF2-40B4-BE49-F238E27FC236}">
                <a16:creationId xmlns:a16="http://schemas.microsoft.com/office/drawing/2014/main" id="{1078C64C-D1C3-1596-5317-9DE9026512E4}"/>
              </a:ext>
            </a:extLst>
          </p:cNvPr>
          <p:cNvSpPr>
            <a:spLocks/>
          </p:cNvSpPr>
          <p:nvPr/>
        </p:nvSpPr>
        <p:spPr bwMode="auto">
          <a:xfrm>
            <a:off x="8839201" y="2065867"/>
            <a:ext cx="148167" cy="63500"/>
          </a:xfrm>
          <a:custGeom>
            <a:avLst/>
            <a:gdLst>
              <a:gd name="T0" fmla="*/ 0 w 322"/>
              <a:gd name="T1" fmla="*/ 0 h 1"/>
              <a:gd name="T2" fmla="*/ 2147483646 w 322"/>
              <a:gd name="T3" fmla="*/ 0 h 1"/>
              <a:gd name="T4" fmla="*/ 0 60000 65536"/>
              <a:gd name="T5" fmla="*/ 0 60000 65536"/>
              <a:gd name="T6" fmla="*/ 0 w 322"/>
              <a:gd name="T7" fmla="*/ 0 h 1"/>
              <a:gd name="T8" fmla="*/ 322 w 3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" h="1">
                <a:moveTo>
                  <a:pt x="0" y="0"/>
                </a:moveTo>
                <a:lnTo>
                  <a:pt x="321" y="0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105" name="Rectangle 16">
            <a:extLst>
              <a:ext uri="{FF2B5EF4-FFF2-40B4-BE49-F238E27FC236}">
                <a16:creationId xmlns:a16="http://schemas.microsoft.com/office/drawing/2014/main" id="{E3BA66D7-20DA-63FC-2016-50B67B2DB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018" y="6203952"/>
            <a:ext cx="4887383" cy="603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67" b="1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Integrative Tumor Epidemiology Branch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</a:rPr>
              <a:t>Gretchen Gierach, Ph.D., </a:t>
            </a:r>
            <a:r>
              <a:rPr lang="en-US" altLang="en-US" sz="933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Director</a:t>
            </a:r>
          </a:p>
        </p:txBody>
      </p:sp>
      <p:sp>
        <p:nvSpPr>
          <p:cNvPr id="3106" name="Line 38">
            <a:extLst>
              <a:ext uri="{FF2B5EF4-FFF2-40B4-BE49-F238E27FC236}">
                <a16:creationId xmlns:a16="http://schemas.microsoft.com/office/drawing/2014/main" id="{032EE200-8F2D-ED26-46FF-8AF7813379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698750"/>
            <a:ext cx="0" cy="13123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100" name="Freeform 19">
            <a:extLst>
              <a:ext uri="{FF2B5EF4-FFF2-40B4-BE49-F238E27FC236}">
                <a16:creationId xmlns:a16="http://schemas.microsoft.com/office/drawing/2014/main" id="{88A21E3B-BAA0-9EF2-3976-71EC22692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0017" y="2829983"/>
            <a:ext cx="5232400" cy="1261536"/>
          </a:xfrm>
          <a:custGeom>
            <a:avLst/>
            <a:gdLst>
              <a:gd name="T0" fmla="*/ 0 w 1245"/>
              <a:gd name="T1" fmla="*/ 2147483646 h 536"/>
              <a:gd name="T2" fmla="*/ 2147483646 w 1245"/>
              <a:gd name="T3" fmla="*/ 2147483646 h 536"/>
              <a:gd name="T4" fmla="*/ 2147483646 w 1245"/>
              <a:gd name="T5" fmla="*/ 0 h 536"/>
              <a:gd name="T6" fmla="*/ 0 w 1245"/>
              <a:gd name="T7" fmla="*/ 0 h 536"/>
              <a:gd name="T8" fmla="*/ 0 w 1245"/>
              <a:gd name="T9" fmla="*/ 2147483646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5"/>
              <a:gd name="T16" fmla="*/ 0 h 536"/>
              <a:gd name="T17" fmla="*/ 1245 w 1245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5" h="536">
                <a:moveTo>
                  <a:pt x="0" y="535"/>
                </a:moveTo>
                <a:lnTo>
                  <a:pt x="1244" y="535"/>
                </a:lnTo>
                <a:lnTo>
                  <a:pt x="1244" y="0"/>
                </a:lnTo>
                <a:lnTo>
                  <a:pt x="0" y="0"/>
                </a:lnTo>
                <a:lnTo>
                  <a:pt x="0" y="535"/>
                </a:lnTo>
              </a:path>
            </a:pathLst>
          </a:custGeom>
          <a:solidFill>
            <a:schemeClr val="bg1"/>
          </a:solidFill>
          <a:ln w="126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104" name="Rectangle 18">
            <a:extLst>
              <a:ext uri="{FF2B5EF4-FFF2-40B4-BE49-F238E27FC236}">
                <a16:creationId xmlns:a16="http://schemas.microsoft.com/office/drawing/2014/main" id="{16B26140-31F3-357E-9F2A-159D03519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4508" y="2834216"/>
            <a:ext cx="5232400" cy="1200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67" b="1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Trans-Divisional Research Program</a:t>
            </a: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</a:rPr>
              <a:t>Peter Kraft, Ph.D.,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</a:rPr>
              <a:t>Director</a:t>
            </a: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</a:rPr>
              <a:t>Jonas Almeida, Ph.D.,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</a:rPr>
              <a:t>Director of Data Science</a:t>
            </a: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Mia Gaudet, Ph.D.,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</a:rPr>
              <a:t>Connect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rPr>
              <a:t> Senior Scientist</a:t>
            </a: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Wendy Wong, Ph.D.,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</a:rPr>
              <a:t>Senior Bioinformatician</a:t>
            </a:r>
          </a:p>
          <a:p>
            <a:pPr algn="ctr">
              <a:spcBef>
                <a:spcPct val="0"/>
              </a:spcBef>
              <a:spcAft>
                <a:spcPts val="133"/>
              </a:spcAft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Maria Teresa Landi, M.D., Ph.D., </a:t>
            </a:r>
            <a:r>
              <a:rPr lang="en-US" altLang="en-US" sz="933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Senior Advisor for Genomic Epidemiology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Davis Lynn, Brittny (NIH/NCI) [E]</dc:creator>
  <cp:lastModifiedBy>Davis Lynn, Brittny (NIH/NCI) [E]</cp:lastModifiedBy>
  <cp:revision>1</cp:revision>
  <dcterms:created xsi:type="dcterms:W3CDTF">2024-10-10T15:55:21Z</dcterms:created>
  <dcterms:modified xsi:type="dcterms:W3CDTF">2024-10-10T15:56:10Z</dcterms:modified>
</cp:coreProperties>
</file>